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Amatic SC"/>
      <p:regular r:id="rId87"/>
      <p:bold r:id="rId88"/>
    </p:embeddedFont>
    <p:embeddedFont>
      <p:font typeface="Playfair Display"/>
      <p:regular r:id="rId89"/>
      <p:bold r:id="rId90"/>
      <p:italic r:id="rId91"/>
      <p:boldItalic r:id="rId92"/>
    </p:embeddedFont>
    <p:embeddedFont>
      <p:font typeface="Nunito"/>
      <p:regular r:id="rId93"/>
      <p:bold r:id="rId94"/>
      <p:italic r:id="rId95"/>
      <p:boldItalic r:id="rId96"/>
    </p:embeddedFont>
    <p:embeddedFont>
      <p:font typeface="Montserrat"/>
      <p:regular r:id="rId97"/>
      <p:bold r:id="rId98"/>
      <p:italic r:id="rId99"/>
      <p:boldItalic r:id="rId100"/>
    </p:embeddedFont>
    <p:embeddedFont>
      <p:font typeface="Source Code Pro"/>
      <p:regular r:id="rId101"/>
      <p:bold r:id="rId102"/>
      <p:italic r:id="rId103"/>
      <p:boldItalic r:id="rId104"/>
    </p:embeddedFont>
    <p:embeddedFont>
      <p:font typeface="Lora"/>
      <p:regular r:id="rId105"/>
      <p:bold r:id="rId106"/>
      <p:italic r:id="rId107"/>
      <p:boldItalic r:id="rId108"/>
    </p:embeddedFont>
    <p:embeddedFont>
      <p:font typeface="Merriweather"/>
      <p:regular r:id="rId109"/>
      <p:bold r:id="rId110"/>
      <p:italic r:id="rId111"/>
      <p:boldItalic r:id="rId112"/>
    </p:embeddedFont>
    <p:embeddedFont>
      <p:font typeface="Comfortaa"/>
      <p:regular r:id="rId113"/>
      <p:bold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0F9A0A-D3A9-4380-97BE-1F101201022C}">
  <a:tblStyle styleId="{810F9A0A-D3A9-4380-97BE-1F10120102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Lora-italic.fntdata"/><Relationship Id="rId106" Type="http://schemas.openxmlformats.org/officeDocument/2006/relationships/font" Target="fonts/Lora-bold.fntdata"/><Relationship Id="rId105" Type="http://schemas.openxmlformats.org/officeDocument/2006/relationships/font" Target="fonts/Lora-regular.fntdata"/><Relationship Id="rId104" Type="http://schemas.openxmlformats.org/officeDocument/2006/relationships/font" Target="fonts/SourceCodePro-boldItalic.fntdata"/><Relationship Id="rId109" Type="http://schemas.openxmlformats.org/officeDocument/2006/relationships/font" Target="fonts/Merriweather-regular.fntdata"/><Relationship Id="rId108" Type="http://schemas.openxmlformats.org/officeDocument/2006/relationships/font" Target="fonts/Lora-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urceCodePro-italic.fntdata"/><Relationship Id="rId102" Type="http://schemas.openxmlformats.org/officeDocument/2006/relationships/font" Target="fonts/SourceCodePro-bold.fntdata"/><Relationship Id="rId101" Type="http://schemas.openxmlformats.org/officeDocument/2006/relationships/font" Target="fonts/SourceCodePro-regular.fntdata"/><Relationship Id="rId100" Type="http://schemas.openxmlformats.org/officeDocument/2006/relationships/font" Target="fonts/Montserra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Nunito-italic.fntdata"/><Relationship Id="rId94" Type="http://schemas.openxmlformats.org/officeDocument/2006/relationships/font" Target="fonts/Nunito-bold.fntdata"/><Relationship Id="rId97" Type="http://schemas.openxmlformats.org/officeDocument/2006/relationships/font" Target="fonts/Montserrat-regular.fntdata"/><Relationship Id="rId96" Type="http://schemas.openxmlformats.org/officeDocument/2006/relationships/font" Target="fonts/Nunito-boldItalic.fntdata"/><Relationship Id="rId11" Type="http://schemas.openxmlformats.org/officeDocument/2006/relationships/slide" Target="slides/slide5.xml"/><Relationship Id="rId99" Type="http://schemas.openxmlformats.org/officeDocument/2006/relationships/font" Target="fonts/Montserrat-italic.fntdata"/><Relationship Id="rId10" Type="http://schemas.openxmlformats.org/officeDocument/2006/relationships/slide" Target="slides/slide4.xml"/><Relationship Id="rId98" Type="http://schemas.openxmlformats.org/officeDocument/2006/relationships/font" Target="fonts/Montserrat-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layfairDisplay-italic.fntdata"/><Relationship Id="rId90" Type="http://schemas.openxmlformats.org/officeDocument/2006/relationships/font" Target="fonts/PlayfairDisplay-bold.fntdata"/><Relationship Id="rId93" Type="http://schemas.openxmlformats.org/officeDocument/2006/relationships/font" Target="fonts/Nunito-regular.fntdata"/><Relationship Id="rId92" Type="http://schemas.openxmlformats.org/officeDocument/2006/relationships/font" Target="fonts/PlayfairDisplay-boldItalic.fntdata"/><Relationship Id="rId15" Type="http://schemas.openxmlformats.org/officeDocument/2006/relationships/slide" Target="slides/slide9.xml"/><Relationship Id="rId110" Type="http://schemas.openxmlformats.org/officeDocument/2006/relationships/font" Target="fonts/Merriweather-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Comfortaa-bold.fntdata"/><Relationship Id="rId18" Type="http://schemas.openxmlformats.org/officeDocument/2006/relationships/slide" Target="slides/slide12.xml"/><Relationship Id="rId113" Type="http://schemas.openxmlformats.org/officeDocument/2006/relationships/font" Target="fonts/Comfortaa-regular.fntdata"/><Relationship Id="rId112" Type="http://schemas.openxmlformats.org/officeDocument/2006/relationships/font" Target="fonts/Merriweather-boldItalic.fntdata"/><Relationship Id="rId111" Type="http://schemas.openxmlformats.org/officeDocument/2006/relationships/font" Target="fonts/Merriweather-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AmaticSC-bold.fntdata"/><Relationship Id="rId87" Type="http://schemas.openxmlformats.org/officeDocument/2006/relationships/font" Target="fonts/AmaticSC-regular.fntdata"/><Relationship Id="rId89" Type="http://schemas.openxmlformats.org/officeDocument/2006/relationships/font" Target="fonts/PlayfairDisplay-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091636d01bb714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91636d01bb714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659493569130be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59493569130be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5ea1d08a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5ea1d08a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5ea1d08a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5ea1d08a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5ea1d08a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5ea1d08a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5ea1d08aa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5ea1d08aa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5ea1d08aa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5ea1d08aa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5ea1d08aa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5ea1d08aa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5ea1d08aa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5ea1d08aa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a9ef83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4a9ef83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659493569130be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659493569130be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32f7bcc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32f7bcc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32f7bccc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32f7bccc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32f7bccc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32f7bccc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33fada21b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33fada21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33fada21b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33fada21b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5ea1d08a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5ea1d08a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34422db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34422db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34e4079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34e4079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5ea1d08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5ea1d08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5fa02527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5fa02527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30269a82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30269a82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5ea1d08a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5ea1d08a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a480aaffeb64d4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a480aaffeb64d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33fada21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33fada21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5ea1d08a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5ea1d08a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33f3933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33f3933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4d9682580cb9df2a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d9682580cb9df2a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34422db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34422db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33fada2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33fada2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4bf72729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4bf72729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c2321c7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c2321c7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5998e4316a8af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5998e4316a8af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e539d06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e539d06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e539d06b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e539d06b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05c8e42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05c8e42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e539d06b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e539d06b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e539d06b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e539d06b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0257c2b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0257c2b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0257c2bf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0257c2b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e539d06b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e539d06b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9e539d06b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9e539d06b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e539d06b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9e539d06b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33fada21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33fada21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e539d06b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e539d06b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9e539d06b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9e539d06b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9e539d06b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9e539d06b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0257c2b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0257c2b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0257c2bf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a0257c2bf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03b0a2d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03b0a2d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4a9c3b2656fe4e3a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4a9c3b2656fe4e3a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7dee60d5afa2613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dee60d5afa2613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7dee60d5afa2613b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dee60d5afa2613b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0257c2bf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0257c2bf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3457312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3457312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066c36c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066c36c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a0257c2bf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a0257c2bf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0257c2bf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0257c2bf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0257c2bf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a0257c2bf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a066c36c5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a066c36c5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0257c2bf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a0257c2b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9e539d06b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9e539d06b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9e539d06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9e539d06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e539d06b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9e539d06b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9e539d06b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9e539d06b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3457312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93457312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05ba407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a05ba407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e539d06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e539d06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a05c8e42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a05c8e42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54a5eaf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54a5eaf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54a5eaf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54a5eaf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a54a5eaf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a54a5eaf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54a5eaf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54a5eaf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63144779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63144779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6314477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6314477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a63144779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a63144779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33fada21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33fada21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933fada21b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933fada21b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e282b5c2fdae2b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e282b5c2fdae2b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gradFill>
          <a:gsLst>
            <a:gs pos="0">
              <a:srgbClr val="1077D2"/>
            </a:gs>
            <a:gs pos="100000">
              <a:srgbClr val="09315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jpg"/><Relationship Id="rId5" Type="http://schemas.openxmlformats.org/officeDocument/2006/relationships/image" Target="../media/image16.jpg"/><Relationship Id="rId6" Type="http://schemas.openxmlformats.org/officeDocument/2006/relationships/image" Target="../media/image3.jp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jpg"/><Relationship Id="rId4" Type="http://schemas.openxmlformats.org/officeDocument/2006/relationships/image" Target="../media/image30.gif"/><Relationship Id="rId5" Type="http://schemas.openxmlformats.org/officeDocument/2006/relationships/image" Target="../media/image3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eb.b.ebscohost.com/ehost/detail/detail?vid=6&amp;sid=f515c779-fb1f-40ef-86cf-ba5f49f20a62%40sessionmgr1&amp;bdata=JnNpdGU9ZWhvc3QtbGl2ZSZzY29wZT1zaXRl#AN=54864381&amp;db=aph" TargetMode="External"/><Relationship Id="rId4" Type="http://schemas.openxmlformats.org/officeDocument/2006/relationships/hyperlink" Target="http://search.proquest.com/central/docview/1530677747/91DF6ED675C4B47PQ/7?accountid=11648"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5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researchgate.net/publication/334192809_A_Study_on_Fake_News_Detection_Using_Naive_Bayes_SVM_Neural_Networks_and_LSTM" TargetMode="External"/><Relationship Id="rId4" Type="http://schemas.openxmlformats.org/officeDocument/2006/relationships/hyperlink" Target="https://scikit-learn.org/stable/modules/naive_bayes.html" TargetMode="External"/><Relationship Id="rId11" Type="http://schemas.openxmlformats.org/officeDocument/2006/relationships/hyperlink" Target="https://www.aclweb.org/anthology/D16-1053.pdf" TargetMode="External"/><Relationship Id="rId10" Type="http://schemas.openxmlformats.org/officeDocument/2006/relationships/hyperlink" Target="https://www.cits.ucsb.edu/fake-news/spread#spread-microtargeting" TargetMode="External"/><Relationship Id="rId12" Type="http://schemas.openxmlformats.org/officeDocument/2006/relationships/hyperlink" Target="https://butlercc.libguides.com/fakenews" TargetMode="External"/><Relationship Id="rId9" Type="http://schemas.openxmlformats.org/officeDocument/2006/relationships/hyperlink" Target="https://arxiv.org/pdf/1812.00315.pdf" TargetMode="External"/><Relationship Id="rId5" Type="http://schemas.openxmlformats.org/officeDocument/2006/relationships/hyperlink" Target="https://monkeylearn.com/blog/introduction-to-support-vector-machines-svm/" TargetMode="External"/><Relationship Id="rId6" Type="http://schemas.openxmlformats.org/officeDocument/2006/relationships/hyperlink" Target="https://www.kdd.org/exploration_files/19-1-Article2.pdf" TargetMode="External"/><Relationship Id="rId7" Type="http://schemas.openxmlformats.org/officeDocument/2006/relationships/hyperlink" Target="https://towardsdatascience.com/introduction-to-na%C3%AFve-bayes-classifier-fa59e3e24aaf" TargetMode="External"/><Relationship Id="rId8" Type="http://schemas.openxmlformats.org/officeDocument/2006/relationships/hyperlink" Target="https://www.pantechsolutions.net/fake-news-detection-using-machine-learn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4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gif"/><Relationship Id="rId4" Type="http://schemas.openxmlformats.org/officeDocument/2006/relationships/image" Target="../media/image10.gif"/><Relationship Id="rId5" Type="http://schemas.openxmlformats.org/officeDocument/2006/relationships/image" Target="../media/image15.gif"/><Relationship Id="rId6" Type="http://schemas.openxmlformats.org/officeDocument/2006/relationships/image" Target="../media/image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71.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88.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66.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70.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82.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73.png"/><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79.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75.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85.gif"/><Relationship Id="rId4" Type="http://schemas.openxmlformats.org/officeDocument/2006/relationships/image" Target="../media/image78.png"/><Relationship Id="rId5" Type="http://schemas.openxmlformats.org/officeDocument/2006/relationships/image" Target="../media/image84.png"/><Relationship Id="rId6"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81.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90.png"/><Relationship Id="rId4" Type="http://schemas.openxmlformats.org/officeDocument/2006/relationships/image" Target="../media/image87.png"/><Relationship Id="rId5" Type="http://schemas.openxmlformats.org/officeDocument/2006/relationships/image" Target="../media/image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92.png"/><Relationship Id="rId4" Type="http://schemas.openxmlformats.org/officeDocument/2006/relationships/image" Target="../media/image91.png"/><Relationship Id="rId5"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title"/>
          </p:nvPr>
        </p:nvSpPr>
        <p:spPr>
          <a:xfrm>
            <a:off x="1363325" y="564150"/>
            <a:ext cx="6395400" cy="4015200"/>
          </a:xfrm>
          <a:prstGeom prst="rect">
            <a:avLst/>
          </a:prstGeom>
          <a:gradFill>
            <a:gsLst>
              <a:gs pos="0">
                <a:srgbClr val="F3F3F3"/>
              </a:gs>
              <a:gs pos="100000">
                <a:srgbClr val="B6D7A8"/>
              </a:gs>
            </a:gsLst>
            <a:lin ang="5400012" scaled="0"/>
          </a:gradFill>
          <a:effectLst>
            <a:outerShdw blurRad="57150" rotWithShape="0" algn="bl" dist="19050">
              <a:srgbClr val="6AA84F">
                <a:alpha val="8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500"/>
              <a:t>Fake-News Detection</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nvSpPr>
        <p:spPr>
          <a:xfrm>
            <a:off x="383100" y="352750"/>
            <a:ext cx="3933600" cy="12828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Source Code Pro"/>
                <a:ea typeface="Source Code Pro"/>
                <a:cs typeface="Source Code Pro"/>
                <a:sym typeface="Source Code Pro"/>
              </a:rPr>
              <a:t>TfidfVectorizer</a:t>
            </a:r>
            <a:endParaRPr b="1" sz="2800">
              <a:latin typeface="Source Code Pro"/>
              <a:ea typeface="Source Code Pro"/>
              <a:cs typeface="Source Code Pro"/>
              <a:sym typeface="Source Code Pro"/>
            </a:endParaRPr>
          </a:p>
          <a:p>
            <a:pPr indent="0" lvl="0" marL="0" rtl="0" algn="ctr">
              <a:spcBef>
                <a:spcPts val="0"/>
              </a:spcBef>
              <a:spcAft>
                <a:spcPts val="0"/>
              </a:spcAft>
              <a:buNone/>
            </a:pPr>
            <a:r>
              <a:rPr b="1" lang="en" sz="2800">
                <a:latin typeface="Source Code Pro"/>
                <a:ea typeface="Source Code Pro"/>
                <a:cs typeface="Source Code Pro"/>
                <a:sym typeface="Source Code Pro"/>
              </a:rPr>
              <a:t>😋</a:t>
            </a:r>
            <a:endParaRPr b="1" sz="2800">
              <a:latin typeface="Source Code Pro"/>
              <a:ea typeface="Source Code Pro"/>
              <a:cs typeface="Source Code Pro"/>
              <a:sym typeface="Source Code Pro"/>
            </a:endParaRPr>
          </a:p>
          <a:p>
            <a:pPr indent="0" lvl="0" marL="0" rtl="0" algn="ctr">
              <a:spcBef>
                <a:spcPts val="0"/>
              </a:spcBef>
              <a:spcAft>
                <a:spcPts val="0"/>
              </a:spcAft>
              <a:buNone/>
            </a:pPr>
            <a:r>
              <a:t/>
            </a:r>
            <a:endParaRPr b="1" sz="2800">
              <a:latin typeface="Source Code Pro"/>
              <a:ea typeface="Source Code Pro"/>
              <a:cs typeface="Source Code Pro"/>
              <a:sym typeface="Source Code Pro"/>
            </a:endParaRPr>
          </a:p>
        </p:txBody>
      </p:sp>
      <p:sp>
        <p:nvSpPr>
          <p:cNvPr id="130" name="Google Shape;130;p22"/>
          <p:cNvSpPr txBox="1"/>
          <p:nvPr/>
        </p:nvSpPr>
        <p:spPr>
          <a:xfrm>
            <a:off x="383100" y="1713425"/>
            <a:ext cx="3933600" cy="3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Source Code Pro"/>
                <a:ea typeface="Source Code Pro"/>
                <a:cs typeface="Source Code Pro"/>
                <a:sym typeface="Source Code Pro"/>
              </a:rPr>
              <a:t>What is TfidfVectorizer?</a:t>
            </a:r>
            <a:endParaRPr b="1" sz="18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Term Frequency(Tf) — Inverse Document Frequency(Idf) Vectorizer is a common algorithm to transform text into meaningful representation of numbers. It is used to extract features from text strings based on occurrence.</a:t>
            </a:r>
            <a:endParaRPr sz="1800">
              <a:solidFill>
                <a:srgbClr val="FF9900"/>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  </a:t>
            </a:r>
            <a:endParaRPr sz="1800">
              <a:solidFill>
                <a:srgbClr val="FF9900"/>
              </a:solidFill>
              <a:latin typeface="Source Code Pro"/>
              <a:ea typeface="Source Code Pro"/>
              <a:cs typeface="Source Code Pro"/>
              <a:sym typeface="Source Code Pro"/>
            </a:endParaRPr>
          </a:p>
        </p:txBody>
      </p:sp>
      <p:cxnSp>
        <p:nvCxnSpPr>
          <p:cNvPr id="131" name="Google Shape;131;p22"/>
          <p:cNvCxnSpPr/>
          <p:nvPr/>
        </p:nvCxnSpPr>
        <p:spPr>
          <a:xfrm>
            <a:off x="4712062" y="378006"/>
            <a:ext cx="21300" cy="4387500"/>
          </a:xfrm>
          <a:prstGeom prst="straightConnector1">
            <a:avLst/>
          </a:prstGeom>
          <a:noFill/>
          <a:ln cap="flat" cmpd="sng" w="38100">
            <a:solidFill>
              <a:schemeClr val="lt2"/>
            </a:solidFill>
            <a:prstDash val="dot"/>
            <a:round/>
            <a:headEnd len="med" w="med" type="none"/>
            <a:tailEnd len="med" w="med" type="none"/>
          </a:ln>
        </p:spPr>
      </p:cxnSp>
      <p:sp>
        <p:nvSpPr>
          <p:cNvPr id="132" name="Google Shape;132;p22"/>
          <p:cNvSpPr txBox="1"/>
          <p:nvPr/>
        </p:nvSpPr>
        <p:spPr>
          <a:xfrm>
            <a:off x="5128725" y="352750"/>
            <a:ext cx="3732600" cy="12828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Source Code Pro"/>
                <a:ea typeface="Source Code Pro"/>
                <a:cs typeface="Source Code Pro"/>
                <a:sym typeface="Source Code Pro"/>
              </a:rPr>
              <a:t>CountVectorizer</a:t>
            </a:r>
            <a:endParaRPr b="1" sz="2800">
              <a:latin typeface="Source Code Pro"/>
              <a:ea typeface="Source Code Pro"/>
              <a:cs typeface="Source Code Pro"/>
              <a:sym typeface="Source Code Pro"/>
            </a:endParaRPr>
          </a:p>
          <a:p>
            <a:pPr indent="0" lvl="0" marL="0" rtl="0" algn="ctr">
              <a:spcBef>
                <a:spcPts val="0"/>
              </a:spcBef>
              <a:spcAft>
                <a:spcPts val="0"/>
              </a:spcAft>
              <a:buNone/>
            </a:pPr>
            <a:r>
              <a:rPr b="1" lang="en" sz="2800">
                <a:latin typeface="Source Code Pro"/>
                <a:ea typeface="Source Code Pro"/>
                <a:cs typeface="Source Code Pro"/>
                <a:sym typeface="Source Code Pro"/>
              </a:rPr>
              <a:t>😉</a:t>
            </a:r>
            <a:endParaRPr b="1" sz="2800">
              <a:latin typeface="Source Code Pro"/>
              <a:ea typeface="Source Code Pro"/>
              <a:cs typeface="Source Code Pro"/>
              <a:sym typeface="Source Code Pro"/>
            </a:endParaRPr>
          </a:p>
        </p:txBody>
      </p:sp>
      <p:sp>
        <p:nvSpPr>
          <p:cNvPr id="133" name="Google Shape;133;p22"/>
          <p:cNvSpPr txBox="1"/>
          <p:nvPr/>
        </p:nvSpPr>
        <p:spPr>
          <a:xfrm>
            <a:off x="5128700" y="1635550"/>
            <a:ext cx="3732600" cy="3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Source Code Pro"/>
                <a:ea typeface="Source Code Pro"/>
                <a:cs typeface="Source Code Pro"/>
                <a:sym typeface="Source Code Pro"/>
              </a:rPr>
              <a:t>What is CountVectorizer?</a:t>
            </a:r>
            <a:endParaRPr b="1" sz="18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The CountVectorizer tokenizes the data and </a:t>
            </a:r>
            <a:endParaRPr sz="1800">
              <a:solidFill>
                <a:srgbClr val="FF9900"/>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then counts each term. The data can be tokenized by word or by n-gram. N-grams are series</a:t>
            </a:r>
            <a:endParaRPr sz="1800">
              <a:solidFill>
                <a:srgbClr val="FF9900"/>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of n items, such as words or characters. </a:t>
            </a:r>
            <a:endParaRPr sz="1800">
              <a:solidFill>
                <a:srgbClr val="FF9900"/>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198800" y="533075"/>
            <a:ext cx="4373200" cy="4239125"/>
          </a:xfrm>
          <a:prstGeom prst="rect">
            <a:avLst/>
          </a:prstGeom>
          <a:noFill/>
          <a:ln>
            <a:noFill/>
          </a:ln>
        </p:spPr>
      </p:pic>
      <p:pic>
        <p:nvPicPr>
          <p:cNvPr id="139" name="Google Shape;139;p23"/>
          <p:cNvPicPr preferRelativeResize="0"/>
          <p:nvPr/>
        </p:nvPicPr>
        <p:blipFill>
          <a:blip r:embed="rId4">
            <a:alphaModFix/>
          </a:blip>
          <a:stretch>
            <a:fillRect/>
          </a:stretch>
        </p:blipFill>
        <p:spPr>
          <a:xfrm>
            <a:off x="4795598" y="533075"/>
            <a:ext cx="4186875" cy="423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311700" y="392150"/>
            <a:ext cx="8520600" cy="2690400"/>
          </a:xfrm>
          <a:prstGeom prst="rect">
            <a:avLst/>
          </a:prstGeom>
          <a:solidFill>
            <a:srgbClr val="FFF2CC"/>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NAIVE BAYES</a:t>
            </a:r>
            <a:endParaRPr/>
          </a:p>
        </p:txBody>
      </p:sp>
      <p:sp>
        <p:nvSpPr>
          <p:cNvPr id="145" name="Google Shape;145;p24"/>
          <p:cNvSpPr txBox="1"/>
          <p:nvPr/>
        </p:nvSpPr>
        <p:spPr>
          <a:xfrm>
            <a:off x="840900" y="3639800"/>
            <a:ext cx="7462200" cy="104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Module Flow</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What is Naive Bayes?</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Naive Bayes Algorithm</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Advantages and Disadvantages</a:t>
            </a:r>
            <a:endParaRPr sz="1800">
              <a:solidFill>
                <a:srgbClr val="CFE2F3"/>
              </a:solidFill>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474875" y="292850"/>
            <a:ext cx="5639400" cy="801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Montserrat"/>
                <a:ea typeface="Montserrat"/>
                <a:cs typeface="Montserrat"/>
                <a:sym typeface="Montserrat"/>
              </a:rPr>
              <a:t>What is Naive Bayes?</a:t>
            </a:r>
            <a:endParaRPr b="0">
              <a:latin typeface="Montserrat"/>
              <a:ea typeface="Montserrat"/>
              <a:cs typeface="Montserrat"/>
              <a:sym typeface="Montserrat"/>
            </a:endParaRPr>
          </a:p>
        </p:txBody>
      </p:sp>
      <p:sp>
        <p:nvSpPr>
          <p:cNvPr id="151" name="Google Shape;151;p25"/>
          <p:cNvSpPr txBox="1"/>
          <p:nvPr/>
        </p:nvSpPr>
        <p:spPr>
          <a:xfrm>
            <a:off x="731250" y="1288975"/>
            <a:ext cx="7572600" cy="3210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The crux of this classifier is based on Bayes Theorem with the “naive” assumption of conditional between every pair of features given the value of the                                                                          class variable.</a:t>
            </a:r>
            <a:endParaRPr sz="2000">
              <a:solidFill>
                <a:srgbClr val="CFE2F3"/>
              </a:solidFill>
              <a:latin typeface="Lora"/>
              <a:ea typeface="Lora"/>
              <a:cs typeface="Lora"/>
              <a:sym typeface="Lora"/>
            </a:endParaRPr>
          </a:p>
          <a:p>
            <a:pPr indent="0" lvl="0" marL="457200" rtl="0" algn="l">
              <a:spcBef>
                <a:spcPts val="0"/>
              </a:spcBef>
              <a:spcAft>
                <a:spcPts val="0"/>
              </a:spcAft>
              <a:buNone/>
            </a:pPr>
            <a:r>
              <a:t/>
            </a:r>
            <a:endParaRPr sz="2000">
              <a:solidFill>
                <a:srgbClr val="CFE2F3"/>
              </a:solidFill>
              <a:latin typeface="Lora"/>
              <a:ea typeface="Lora"/>
              <a:cs typeface="Lora"/>
              <a:sym typeface="Lora"/>
            </a:endParaRPr>
          </a:p>
          <a:p>
            <a:pPr indent="-355600" lvl="0" marL="4572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Types of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Multinomial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Bernoulli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Gaussian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Complement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Categorical Naive Bayes</a:t>
            </a:r>
            <a:endParaRPr sz="2000">
              <a:solidFill>
                <a:srgbClr val="CFE2F3"/>
              </a:solidFill>
              <a:latin typeface="Lora"/>
              <a:ea typeface="Lora"/>
              <a:cs typeface="Lora"/>
              <a:sym typeface="Lora"/>
            </a:endParaRPr>
          </a:p>
        </p:txBody>
      </p:sp>
      <p:pic>
        <p:nvPicPr>
          <p:cNvPr id="152" name="Google Shape;152;p25"/>
          <p:cNvPicPr preferRelativeResize="0"/>
          <p:nvPr/>
        </p:nvPicPr>
        <p:blipFill rotWithShape="1">
          <a:blip r:embed="rId3">
            <a:alphaModFix/>
          </a:blip>
          <a:srcRect b="0" l="62775" r="0" t="34938"/>
          <a:stretch/>
        </p:blipFill>
        <p:spPr>
          <a:xfrm>
            <a:off x="5255050" y="2119350"/>
            <a:ext cx="3234198" cy="2829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3">
            <a:alphaModFix/>
          </a:blip>
          <a:srcRect b="0" l="4649" r="4358" t="0"/>
          <a:stretch/>
        </p:blipFill>
        <p:spPr>
          <a:xfrm>
            <a:off x="2202474" y="827250"/>
            <a:ext cx="3239800" cy="3654650"/>
          </a:xfrm>
          <a:prstGeom prst="rect">
            <a:avLst/>
          </a:prstGeom>
          <a:noFill/>
          <a:ln>
            <a:noFill/>
          </a:ln>
          <a:effectLst>
            <a:outerShdw blurRad="57150" rotWithShape="0" algn="bl" dir="5400000" dist="19050">
              <a:srgbClr val="000000">
                <a:alpha val="50000"/>
              </a:srgbClr>
            </a:outerShdw>
          </a:effectLst>
        </p:spPr>
      </p:pic>
      <p:sp>
        <p:nvSpPr>
          <p:cNvPr id="158" name="Google Shape;158;p26"/>
          <p:cNvSpPr txBox="1"/>
          <p:nvPr>
            <p:ph type="title"/>
          </p:nvPr>
        </p:nvSpPr>
        <p:spPr>
          <a:xfrm>
            <a:off x="105475" y="1979850"/>
            <a:ext cx="1953900" cy="1131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2900">
                <a:latin typeface="Montserrat"/>
                <a:ea typeface="Montserrat"/>
                <a:cs typeface="Montserrat"/>
                <a:sym typeface="Montserrat"/>
              </a:rPr>
              <a:t>MODULE FLOW</a:t>
            </a:r>
            <a:endParaRPr b="0" sz="2900">
              <a:latin typeface="Montserrat"/>
              <a:ea typeface="Montserrat"/>
              <a:cs typeface="Montserrat"/>
              <a:sym typeface="Montserrat"/>
            </a:endParaRPr>
          </a:p>
        </p:txBody>
      </p:sp>
      <p:sp>
        <p:nvSpPr>
          <p:cNvPr id="159" name="Google Shape;159;p26"/>
          <p:cNvSpPr txBox="1"/>
          <p:nvPr/>
        </p:nvSpPr>
        <p:spPr>
          <a:xfrm>
            <a:off x="5442275" y="125"/>
            <a:ext cx="3638700" cy="5143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CFE2F3"/>
              </a:buClr>
              <a:buSzPts val="1500"/>
              <a:buFont typeface="Comic Sans MS"/>
              <a:buChar char="●"/>
            </a:pPr>
            <a:r>
              <a:rPr lang="en" sz="1500">
                <a:solidFill>
                  <a:srgbClr val="CFE2F3"/>
                </a:solidFill>
                <a:latin typeface="Comic Sans MS"/>
                <a:ea typeface="Comic Sans MS"/>
                <a:cs typeface="Comic Sans MS"/>
                <a:sym typeface="Comic Sans MS"/>
              </a:rPr>
              <a:t>Here weights are given to each and every individual word, the least important word is given less weight and most important word is given most weight. Also the tfidf vector is used to count the number of word and also the number of unique words is counted and at the same time the weights are allotted to each and every word.</a:t>
            </a:r>
            <a:endParaRPr sz="1500">
              <a:solidFill>
                <a:srgbClr val="CFE2F3"/>
              </a:solidFill>
              <a:latin typeface="Comic Sans MS"/>
              <a:ea typeface="Comic Sans MS"/>
              <a:cs typeface="Comic Sans MS"/>
              <a:sym typeface="Comic Sans MS"/>
            </a:endParaRPr>
          </a:p>
          <a:p>
            <a:pPr indent="-323850" lvl="0" marL="457200" rtl="0" algn="l">
              <a:lnSpc>
                <a:spcPct val="115000"/>
              </a:lnSpc>
              <a:spcBef>
                <a:spcPts val="0"/>
              </a:spcBef>
              <a:spcAft>
                <a:spcPts val="0"/>
              </a:spcAft>
              <a:buClr>
                <a:srgbClr val="CFE2F3"/>
              </a:buClr>
              <a:buSzPts val="1500"/>
              <a:buFont typeface="Comic Sans MS"/>
              <a:buChar char="●"/>
            </a:pPr>
            <a:r>
              <a:rPr lang="en" sz="1500">
                <a:solidFill>
                  <a:srgbClr val="CFE2F3"/>
                </a:solidFill>
                <a:latin typeface="Comic Sans MS"/>
                <a:ea typeface="Comic Sans MS"/>
                <a:cs typeface="Comic Sans MS"/>
                <a:sym typeface="Comic Sans MS"/>
              </a:rPr>
              <a:t>In this way the unimportant words are not taken into consideration and the accuracy of only important words are matched and detected from the dataset, this saves the time to detect the accuracy of the news.</a:t>
            </a:r>
            <a:endParaRPr sz="1500">
              <a:solidFill>
                <a:srgbClr val="CFE2F3"/>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a:solidFill>
                <a:srgbClr val="CFE2F3"/>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61975" y="1386338"/>
            <a:ext cx="4121900" cy="2060950"/>
          </a:xfrm>
          <a:prstGeom prst="rect">
            <a:avLst/>
          </a:prstGeom>
          <a:noFill/>
          <a:ln>
            <a:noFill/>
          </a:ln>
        </p:spPr>
      </p:pic>
      <p:sp>
        <p:nvSpPr>
          <p:cNvPr id="165" name="Google Shape;165;p27"/>
          <p:cNvSpPr/>
          <p:nvPr/>
        </p:nvSpPr>
        <p:spPr>
          <a:xfrm>
            <a:off x="4263525" y="2299063"/>
            <a:ext cx="731100" cy="2355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5074275" y="495750"/>
            <a:ext cx="3874200" cy="4152000"/>
          </a:xfrm>
          <a:prstGeom prst="round2DiagRect">
            <a:avLst>
              <a:gd fmla="val 16667" name="adj1"/>
              <a:gd fmla="val 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7"/>
          <p:cNvPicPr preferRelativeResize="0"/>
          <p:nvPr/>
        </p:nvPicPr>
        <p:blipFill rotWithShape="1">
          <a:blip r:embed="rId4">
            <a:alphaModFix/>
          </a:blip>
          <a:srcRect b="30794" l="5207" r="47840" t="41851"/>
          <a:stretch/>
        </p:blipFill>
        <p:spPr>
          <a:xfrm>
            <a:off x="5268475" y="1908663"/>
            <a:ext cx="3485798" cy="1016326"/>
          </a:xfrm>
          <a:prstGeom prst="rect">
            <a:avLst/>
          </a:prstGeom>
          <a:noFill/>
          <a:ln>
            <a:noFill/>
          </a:ln>
        </p:spPr>
      </p:pic>
      <p:cxnSp>
        <p:nvCxnSpPr>
          <p:cNvPr id="168" name="Google Shape;168;p27"/>
          <p:cNvCxnSpPr/>
          <p:nvPr/>
        </p:nvCxnSpPr>
        <p:spPr>
          <a:xfrm>
            <a:off x="5800375" y="2602725"/>
            <a:ext cx="12300" cy="619800"/>
          </a:xfrm>
          <a:prstGeom prst="straightConnector1">
            <a:avLst/>
          </a:prstGeom>
          <a:noFill/>
          <a:ln cap="flat" cmpd="sng" w="9525">
            <a:solidFill>
              <a:schemeClr val="dk2"/>
            </a:solidFill>
            <a:prstDash val="solid"/>
            <a:round/>
            <a:headEnd len="med" w="med" type="none"/>
            <a:tailEnd len="med" w="med" type="triangle"/>
          </a:ln>
        </p:spPr>
      </p:cxnSp>
      <p:sp>
        <p:nvSpPr>
          <p:cNvPr id="169" name="Google Shape;169;p27"/>
          <p:cNvSpPr txBox="1"/>
          <p:nvPr/>
        </p:nvSpPr>
        <p:spPr>
          <a:xfrm>
            <a:off x="5329400" y="3222525"/>
            <a:ext cx="11586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Posterior</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Probability</a:t>
            </a:r>
            <a:endParaRPr>
              <a:latin typeface="Lora"/>
              <a:ea typeface="Lora"/>
              <a:cs typeface="Lora"/>
              <a:sym typeface="Lora"/>
            </a:endParaRPr>
          </a:p>
        </p:txBody>
      </p:sp>
      <p:cxnSp>
        <p:nvCxnSpPr>
          <p:cNvPr id="170" name="Google Shape;170;p27"/>
          <p:cNvCxnSpPr/>
          <p:nvPr/>
        </p:nvCxnSpPr>
        <p:spPr>
          <a:xfrm rot="10800000">
            <a:off x="6668000" y="1499575"/>
            <a:ext cx="718800" cy="4215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7"/>
          <p:cNvSpPr txBox="1"/>
          <p:nvPr/>
        </p:nvSpPr>
        <p:spPr>
          <a:xfrm>
            <a:off x="5998675" y="1090675"/>
            <a:ext cx="11031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Likelihood</a:t>
            </a:r>
            <a:endParaRPr>
              <a:latin typeface="Lora"/>
              <a:ea typeface="Lora"/>
              <a:cs typeface="Lora"/>
              <a:sym typeface="Lora"/>
            </a:endParaRPr>
          </a:p>
        </p:txBody>
      </p:sp>
      <p:cxnSp>
        <p:nvCxnSpPr>
          <p:cNvPr id="172" name="Google Shape;172;p27"/>
          <p:cNvCxnSpPr/>
          <p:nvPr/>
        </p:nvCxnSpPr>
        <p:spPr>
          <a:xfrm rot="10800000">
            <a:off x="8291550" y="1474750"/>
            <a:ext cx="37200" cy="45870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27"/>
          <p:cNvSpPr txBox="1"/>
          <p:nvPr/>
        </p:nvSpPr>
        <p:spPr>
          <a:xfrm>
            <a:off x="7651175" y="879775"/>
            <a:ext cx="11031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Class Prior Probability</a:t>
            </a:r>
            <a:endParaRPr>
              <a:latin typeface="Lora"/>
              <a:ea typeface="Lora"/>
              <a:cs typeface="Lora"/>
              <a:sym typeface="Lora"/>
            </a:endParaRPr>
          </a:p>
        </p:txBody>
      </p:sp>
      <p:cxnSp>
        <p:nvCxnSpPr>
          <p:cNvPr id="174" name="Google Shape;174;p27"/>
          <p:cNvCxnSpPr/>
          <p:nvPr/>
        </p:nvCxnSpPr>
        <p:spPr>
          <a:xfrm flipH="1">
            <a:off x="7671750" y="2937375"/>
            <a:ext cx="24900" cy="5331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7"/>
          <p:cNvSpPr txBox="1"/>
          <p:nvPr/>
        </p:nvSpPr>
        <p:spPr>
          <a:xfrm>
            <a:off x="6921900" y="3395900"/>
            <a:ext cx="15246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Predictor Prior Probability</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(Evidence)</a:t>
            </a:r>
            <a:endParaRPr>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aphicFrame>
        <p:nvGraphicFramePr>
          <p:cNvPr id="180" name="Google Shape;180;p28"/>
          <p:cNvGraphicFramePr/>
          <p:nvPr/>
        </p:nvGraphicFramePr>
        <p:xfrm>
          <a:off x="450500" y="429200"/>
          <a:ext cx="3000000" cy="3000000"/>
        </p:xfrm>
        <a:graphic>
          <a:graphicData uri="http://schemas.openxmlformats.org/drawingml/2006/table">
            <a:tbl>
              <a:tblPr>
                <a:noFill/>
                <a:tableStyleId>{810F9A0A-D3A9-4380-97BE-1F101201022C}</a:tableStyleId>
              </a:tblPr>
              <a:tblGrid>
                <a:gridCol w="4146275"/>
                <a:gridCol w="4146275"/>
              </a:tblGrid>
              <a:tr h="4278900">
                <a:tc>
                  <a:txBody>
                    <a:bodyPr/>
                    <a:lstStyle/>
                    <a:p>
                      <a:pPr indent="0" lvl="0" marL="0" rtl="0" algn="l">
                        <a:spcBef>
                          <a:spcPts val="0"/>
                        </a:spcBef>
                        <a:spcAft>
                          <a:spcPts val="0"/>
                        </a:spcAft>
                        <a:buNone/>
                      </a:pPr>
                      <a:r>
                        <a:rPr lang="en" sz="2400" u="sng">
                          <a:latin typeface="Comic Sans MS"/>
                          <a:ea typeface="Comic Sans MS"/>
                          <a:cs typeface="Comic Sans MS"/>
                          <a:sym typeface="Comic Sans MS"/>
                        </a:rPr>
                        <a:t>Advantages</a:t>
                      </a:r>
                      <a:endParaRPr sz="2400" u="sng">
                        <a:latin typeface="Comic Sans MS"/>
                        <a:ea typeface="Comic Sans MS"/>
                        <a:cs typeface="Comic Sans MS"/>
                        <a:sym typeface="Comic Sans MS"/>
                      </a:endParaRPr>
                    </a:p>
                    <a:p>
                      <a:pPr indent="0" lvl="0" marL="0" rtl="0" algn="l">
                        <a:spcBef>
                          <a:spcPts val="0"/>
                        </a:spcBef>
                        <a:spcAft>
                          <a:spcPts val="0"/>
                        </a:spcAft>
                        <a:buNone/>
                      </a:pPr>
                      <a:r>
                        <a:t/>
                      </a:r>
                      <a:endParaRPr sz="2400" u="sng">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Simple, easy and fast.</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Not sensitive to irrelevant features.</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Works great in practice.</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Needs less training data.</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For both multiclass and binary classification.</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Works with continuous and discrete data.</a:t>
                      </a:r>
                      <a:endParaRPr sz="2000">
                        <a:latin typeface="Comic Sans MS"/>
                        <a:ea typeface="Comic Sans MS"/>
                        <a:cs typeface="Comic Sans MS"/>
                        <a:sym typeface="Comic Sans MS"/>
                      </a:endParaRPr>
                    </a:p>
                  </a:txBody>
                  <a:tcPr marT="91425" marB="91425" marR="91425" marL="91425">
                    <a:gradFill>
                      <a:gsLst>
                        <a:gs pos="0">
                          <a:srgbClr val="D9EAD3"/>
                        </a:gs>
                        <a:gs pos="100000">
                          <a:srgbClr val="F4CCCC"/>
                        </a:gs>
                      </a:gsLst>
                      <a:path path="circle">
                        <a:fillToRect b="50%" l="50%" r="50%" t="50%"/>
                      </a:path>
                      <a:tileRect/>
                    </a:gradFill>
                  </a:tcPr>
                </a:tc>
                <a:tc>
                  <a:txBody>
                    <a:bodyPr/>
                    <a:lstStyle/>
                    <a:p>
                      <a:pPr indent="0" lvl="0" marL="0" rtl="0" algn="l">
                        <a:spcBef>
                          <a:spcPts val="0"/>
                        </a:spcBef>
                        <a:spcAft>
                          <a:spcPts val="0"/>
                        </a:spcAft>
                        <a:buNone/>
                      </a:pPr>
                      <a:r>
                        <a:rPr lang="en" sz="2400" u="sng">
                          <a:latin typeface="Comic Sans MS"/>
                          <a:ea typeface="Comic Sans MS"/>
                          <a:cs typeface="Comic Sans MS"/>
                          <a:sym typeface="Comic Sans MS"/>
                        </a:rPr>
                        <a:t>Disadvantages</a:t>
                      </a:r>
                      <a:endParaRPr sz="2400" u="sng">
                        <a:latin typeface="Comic Sans MS"/>
                        <a:ea typeface="Comic Sans MS"/>
                        <a:cs typeface="Comic Sans MS"/>
                        <a:sym typeface="Comic Sans MS"/>
                      </a:endParaRPr>
                    </a:p>
                    <a:p>
                      <a:pPr indent="0" lvl="0" marL="0" rtl="0" algn="l">
                        <a:spcBef>
                          <a:spcPts val="0"/>
                        </a:spcBef>
                        <a:spcAft>
                          <a:spcPts val="0"/>
                        </a:spcAft>
                        <a:buNone/>
                      </a:pPr>
                      <a:r>
                        <a:t/>
                      </a:r>
                      <a:endParaRPr sz="2400" u="sng">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Accepts every feature as independent. This is not always the truth.</a:t>
                      </a:r>
                      <a:endParaRPr sz="2000">
                        <a:latin typeface="Comic Sans MS"/>
                        <a:ea typeface="Comic Sans MS"/>
                        <a:cs typeface="Comic Sans MS"/>
                        <a:sym typeface="Comic Sans MS"/>
                      </a:endParaRPr>
                    </a:p>
                  </a:txBody>
                  <a:tcPr marT="91425" marB="91425" marR="91425" marL="91425">
                    <a:gradFill>
                      <a:gsLst>
                        <a:gs pos="0">
                          <a:srgbClr val="D4E5F5"/>
                        </a:gs>
                        <a:gs pos="100000">
                          <a:srgbClr val="70A4D5"/>
                        </a:gs>
                      </a:gsLst>
                      <a:path path="circle">
                        <a:fillToRect b="50%" l="50%" r="50%" t="50%"/>
                      </a:path>
                      <a:tileRect/>
                    </a:gra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ctrTitle"/>
          </p:nvPr>
        </p:nvSpPr>
        <p:spPr>
          <a:xfrm>
            <a:off x="1124100" y="320550"/>
            <a:ext cx="6895800" cy="2844300"/>
          </a:xfrm>
          <a:prstGeom prst="rect">
            <a:avLst/>
          </a:prstGeom>
          <a:solidFill>
            <a:srgbClr val="D0E0E3"/>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Support vector machine</a:t>
            </a:r>
            <a:endParaRPr/>
          </a:p>
        </p:txBody>
      </p:sp>
      <p:sp>
        <p:nvSpPr>
          <p:cNvPr id="186" name="Google Shape;186;p29"/>
          <p:cNvSpPr txBox="1"/>
          <p:nvPr>
            <p:ph idx="1" type="subTitle"/>
          </p:nvPr>
        </p:nvSpPr>
        <p:spPr>
          <a:xfrm>
            <a:off x="311700" y="3362725"/>
            <a:ext cx="8520600" cy="145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600">
                <a:solidFill>
                  <a:schemeClr val="lt1"/>
                </a:solidFill>
                <a:latin typeface="Arial"/>
                <a:ea typeface="Arial"/>
                <a:cs typeface="Arial"/>
                <a:sym typeface="Arial"/>
              </a:rPr>
              <a:t>A support vector machine (SVM) is a supervised machine learning model that uses classification algorithms for two-group classification problems. After giving an SVM model sets of labeled training data for each category, they’re able to categorize new text.</a:t>
            </a:r>
            <a:endParaRPr b="0" sz="1600">
              <a:solidFill>
                <a:schemeClr val="lt1"/>
              </a:solidFill>
              <a:latin typeface="Arial"/>
              <a:ea typeface="Arial"/>
              <a:cs typeface="Arial"/>
              <a:sym typeface="Arial"/>
            </a:endParaRPr>
          </a:p>
          <a:p>
            <a:pPr indent="0" lvl="0" marL="0" rtl="0" algn="ctr">
              <a:spcBef>
                <a:spcPts val="0"/>
              </a:spcBef>
              <a:spcAft>
                <a:spcPts val="0"/>
              </a:spcAft>
              <a:buNone/>
            </a:pPr>
            <a:r>
              <a:t/>
            </a:r>
            <a:endParaRPr b="0" sz="16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idx="1" type="subTitle"/>
          </p:nvPr>
        </p:nvSpPr>
        <p:spPr>
          <a:xfrm>
            <a:off x="274150" y="724200"/>
            <a:ext cx="4045200" cy="369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Arial"/>
                <a:ea typeface="Arial"/>
                <a:cs typeface="Arial"/>
                <a:sym typeface="Arial"/>
              </a:rPr>
              <a:t>The basics of Support Vector Machines and how it works are best understood with a simple example. Let’s imagine we have two tags:red and blue, and our data has two features : x and y . We want a classifier that, given a pair of (x,y) coordinates, outputs if it’s either red or blue. We plot our already labeled training data on a plane:</a:t>
            </a:r>
            <a:endParaRPr sz="1500">
              <a:solidFill>
                <a:schemeClr val="lt1"/>
              </a:solidFill>
              <a:latin typeface="Arial"/>
              <a:ea typeface="Arial"/>
              <a:cs typeface="Arial"/>
              <a:sym typeface="Arial"/>
            </a:endParaRPr>
          </a:p>
          <a:p>
            <a:pPr indent="0" lvl="0" marL="0" rtl="0" algn="ctr">
              <a:spcBef>
                <a:spcPts val="0"/>
              </a:spcBef>
              <a:spcAft>
                <a:spcPts val="0"/>
              </a:spcAft>
              <a:buNone/>
            </a:pPr>
            <a:r>
              <a:t/>
            </a:r>
            <a:endParaRPr sz="1500">
              <a:solidFill>
                <a:schemeClr val="lt1"/>
              </a:solidFill>
              <a:latin typeface="Arial"/>
              <a:ea typeface="Arial"/>
              <a:cs typeface="Arial"/>
              <a:sym typeface="Arial"/>
            </a:endParaRPr>
          </a:p>
          <a:p>
            <a:pPr indent="0" lvl="0" marL="0" rtl="0" algn="l">
              <a:spcBef>
                <a:spcPts val="0"/>
              </a:spcBef>
              <a:spcAft>
                <a:spcPts val="0"/>
              </a:spcAft>
              <a:buNone/>
            </a:pPr>
            <a:r>
              <a:rPr lang="en" sz="1500">
                <a:solidFill>
                  <a:schemeClr val="lt1"/>
                </a:solidFill>
                <a:latin typeface="Arial"/>
                <a:ea typeface="Arial"/>
                <a:cs typeface="Arial"/>
                <a:sym typeface="Arial"/>
              </a:rPr>
              <a:t>A support vector machine takes these data points and outputs the hyperplane (which in two dimensions it’s simply a line) that best separates the tags. This line is the decision boundary: anything that falls to one side of it we will classify as blue, and anything that falls to the other as red.</a:t>
            </a:r>
            <a:endParaRPr>
              <a:solidFill>
                <a:schemeClr val="lt1"/>
              </a:solidFill>
              <a:latin typeface="Arial"/>
              <a:ea typeface="Arial"/>
              <a:cs typeface="Arial"/>
              <a:sym typeface="Arial"/>
            </a:endParaRPr>
          </a:p>
        </p:txBody>
      </p:sp>
      <p:sp>
        <p:nvSpPr>
          <p:cNvPr id="192" name="Google Shape;192;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93" name="Google Shape;193;p30"/>
          <p:cNvPicPr preferRelativeResize="0"/>
          <p:nvPr/>
        </p:nvPicPr>
        <p:blipFill>
          <a:blip r:embed="rId3">
            <a:alphaModFix/>
          </a:blip>
          <a:stretch>
            <a:fillRect/>
          </a:stretch>
        </p:blipFill>
        <p:spPr>
          <a:xfrm>
            <a:off x="4939500" y="724250"/>
            <a:ext cx="3837000" cy="3695101"/>
          </a:xfrm>
          <a:prstGeom prst="rect">
            <a:avLst/>
          </a:prstGeom>
          <a:noFill/>
          <a:ln>
            <a:noFill/>
          </a:ln>
        </p:spPr>
      </p:pic>
      <p:cxnSp>
        <p:nvCxnSpPr>
          <p:cNvPr id="194" name="Google Shape;194;p30"/>
          <p:cNvCxnSpPr/>
          <p:nvPr/>
        </p:nvCxnSpPr>
        <p:spPr>
          <a:xfrm flipH="1" rot="10800000">
            <a:off x="5843700" y="1166925"/>
            <a:ext cx="2256300" cy="258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ctrTitle"/>
          </p:nvPr>
        </p:nvSpPr>
        <p:spPr>
          <a:xfrm>
            <a:off x="122475" y="392150"/>
            <a:ext cx="8709900" cy="2690400"/>
          </a:xfrm>
          <a:prstGeom prst="rect">
            <a:avLst/>
          </a:prstGeom>
          <a:solidFill>
            <a:srgbClr val="D9D2E9"/>
          </a:solidFill>
        </p:spPr>
        <p:txBody>
          <a:bodyPr anchorCtr="0" anchor="ctr" bIns="91425" lIns="91425" spcFirstLastPara="1" rIns="91425" wrap="square" tIns="91425">
            <a:noAutofit/>
          </a:bodyPr>
          <a:lstStyle/>
          <a:p>
            <a:pPr indent="0" lvl="0" marL="0" rtl="0" algn="l">
              <a:spcBef>
                <a:spcPts val="0"/>
              </a:spcBef>
              <a:spcAft>
                <a:spcPts val="0"/>
              </a:spcAft>
              <a:buNone/>
            </a:pPr>
            <a:r>
              <a:rPr lang="en" sz="8500"/>
              <a:t> </a:t>
            </a:r>
            <a:r>
              <a:rPr lang="en" sz="8500"/>
              <a:t>NEURAL NETWORKs</a:t>
            </a:r>
            <a:endParaRPr sz="8500"/>
          </a:p>
        </p:txBody>
      </p:sp>
      <p:sp>
        <p:nvSpPr>
          <p:cNvPr id="200" name="Google Shape;200;p31"/>
          <p:cNvSpPr txBox="1"/>
          <p:nvPr/>
        </p:nvSpPr>
        <p:spPr>
          <a:xfrm>
            <a:off x="1331800" y="3536150"/>
            <a:ext cx="6628500" cy="14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D9D2E9"/>
                </a:solidFill>
                <a:latin typeface="Source Code Pro"/>
                <a:ea typeface="Source Code Pro"/>
                <a:cs typeface="Source Code Pro"/>
                <a:sym typeface="Source Code Pro"/>
              </a:rPr>
              <a:t>A series of algorithms that recognize underlying relationships in a set of data.</a:t>
            </a:r>
            <a:endParaRPr b="1" sz="2500">
              <a:solidFill>
                <a:srgbClr val="D9D2E9"/>
              </a:solidFill>
              <a:latin typeface="Source Code Pro"/>
              <a:ea typeface="Source Code Pro"/>
              <a:cs typeface="Source Code Pro"/>
              <a:sym typeface="Source Code Pro"/>
            </a:endParaRPr>
          </a:p>
        </p:txBody>
      </p:sp>
      <p:pic>
        <p:nvPicPr>
          <p:cNvPr id="201" name="Google Shape;201;p31"/>
          <p:cNvPicPr preferRelativeResize="0"/>
          <p:nvPr/>
        </p:nvPicPr>
        <p:blipFill>
          <a:blip r:embed="rId3">
            <a:alphaModFix/>
          </a:blip>
          <a:stretch>
            <a:fillRect/>
          </a:stretch>
        </p:blipFill>
        <p:spPr>
          <a:xfrm>
            <a:off x="6016400" y="392150"/>
            <a:ext cx="3015350" cy="2690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0" r="0" t="0"/>
          <a:stretch/>
        </p:blipFill>
        <p:spPr>
          <a:xfrm>
            <a:off x="6105730" y="175697"/>
            <a:ext cx="2897743" cy="2633975"/>
          </a:xfrm>
          <a:prstGeom prst="rect">
            <a:avLst/>
          </a:prstGeom>
          <a:noFill/>
          <a:ln>
            <a:noFill/>
          </a:ln>
        </p:spPr>
      </p:pic>
      <p:pic>
        <p:nvPicPr>
          <p:cNvPr id="62" name="Google Shape;62;p14"/>
          <p:cNvPicPr preferRelativeResize="0"/>
          <p:nvPr/>
        </p:nvPicPr>
        <p:blipFill>
          <a:blip r:embed="rId4">
            <a:alphaModFix/>
          </a:blip>
          <a:stretch>
            <a:fillRect/>
          </a:stretch>
        </p:blipFill>
        <p:spPr>
          <a:xfrm>
            <a:off x="169488" y="177888"/>
            <a:ext cx="2897750" cy="2629578"/>
          </a:xfrm>
          <a:prstGeom prst="rect">
            <a:avLst/>
          </a:prstGeom>
          <a:noFill/>
          <a:ln>
            <a:noFill/>
          </a:ln>
        </p:spPr>
      </p:pic>
      <p:pic>
        <p:nvPicPr>
          <p:cNvPr id="63" name="Google Shape;63;p14"/>
          <p:cNvPicPr preferRelativeResize="0"/>
          <p:nvPr/>
        </p:nvPicPr>
        <p:blipFill>
          <a:blip r:embed="rId5">
            <a:alphaModFix/>
          </a:blip>
          <a:stretch>
            <a:fillRect/>
          </a:stretch>
        </p:blipFill>
        <p:spPr>
          <a:xfrm>
            <a:off x="3233725" y="175700"/>
            <a:ext cx="2705525" cy="2633975"/>
          </a:xfrm>
          <a:prstGeom prst="rect">
            <a:avLst/>
          </a:prstGeom>
          <a:noFill/>
          <a:ln>
            <a:noFill/>
          </a:ln>
        </p:spPr>
      </p:pic>
      <p:pic>
        <p:nvPicPr>
          <p:cNvPr id="64" name="Google Shape;64;p14"/>
          <p:cNvPicPr preferRelativeResize="0"/>
          <p:nvPr/>
        </p:nvPicPr>
        <p:blipFill>
          <a:blip r:embed="rId6">
            <a:alphaModFix/>
          </a:blip>
          <a:stretch>
            <a:fillRect/>
          </a:stretch>
        </p:blipFill>
        <p:spPr>
          <a:xfrm>
            <a:off x="789326" y="2979153"/>
            <a:ext cx="3367650" cy="2033425"/>
          </a:xfrm>
          <a:prstGeom prst="rect">
            <a:avLst/>
          </a:prstGeom>
          <a:noFill/>
          <a:ln>
            <a:noFill/>
          </a:ln>
        </p:spPr>
      </p:pic>
      <p:pic>
        <p:nvPicPr>
          <p:cNvPr id="65" name="Google Shape;65;p14"/>
          <p:cNvPicPr preferRelativeResize="0"/>
          <p:nvPr/>
        </p:nvPicPr>
        <p:blipFill>
          <a:blip r:embed="rId7">
            <a:alphaModFix/>
          </a:blip>
          <a:stretch>
            <a:fillRect/>
          </a:stretch>
        </p:blipFill>
        <p:spPr>
          <a:xfrm>
            <a:off x="4333399" y="2979151"/>
            <a:ext cx="4157513" cy="203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p:nvPr/>
        </p:nvSpPr>
        <p:spPr>
          <a:xfrm>
            <a:off x="262950" y="199000"/>
            <a:ext cx="8618100" cy="25563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latin typeface="Source Code Pro"/>
                <a:ea typeface="Source Code Pro"/>
                <a:cs typeface="Source Code Pro"/>
                <a:sym typeface="Source Code Pro"/>
              </a:rPr>
              <a:t>Problem Formulation</a:t>
            </a:r>
            <a:r>
              <a:rPr lang="en" sz="2500">
                <a:latin typeface="Source Code Pro"/>
                <a:ea typeface="Source Code Pro"/>
                <a:cs typeface="Source Code Pro"/>
                <a:sym typeface="Source Code Pro"/>
              </a:rPr>
              <a:t> </a:t>
            </a:r>
            <a:endParaRPr sz="2500">
              <a:latin typeface="Source Code Pro"/>
              <a:ea typeface="Source Code Pro"/>
              <a:cs typeface="Source Code Pro"/>
              <a:sym typeface="Source Code Pro"/>
            </a:endParaRPr>
          </a:p>
          <a:p>
            <a:pPr indent="0" lvl="0" marL="0" rtl="0" algn="ctr">
              <a:spcBef>
                <a:spcPts val="0"/>
              </a:spcBef>
              <a:spcAft>
                <a:spcPts val="0"/>
              </a:spcAft>
              <a:buNone/>
            </a:pPr>
            <a:r>
              <a:rPr lang="en" sz="2500">
                <a:latin typeface="Source Code Pro"/>
                <a:ea typeface="Source Code Pro"/>
                <a:cs typeface="Source Code Pro"/>
                <a:sym typeface="Source Code Pro"/>
              </a:rPr>
              <a:t>We formulate the fake news detection problem as a credibility inference problem, where the real ones will have a higher credibility and unauthentic ones will have a lower one instead.</a:t>
            </a:r>
            <a:endParaRPr/>
          </a:p>
        </p:txBody>
      </p:sp>
      <p:sp>
        <p:nvSpPr>
          <p:cNvPr id="207" name="Google Shape;207;p32"/>
          <p:cNvSpPr/>
          <p:nvPr/>
        </p:nvSpPr>
        <p:spPr>
          <a:xfrm>
            <a:off x="214300" y="3046300"/>
            <a:ext cx="2862600" cy="1821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REPRESENTATION FEATURE LEARNING</a:t>
            </a:r>
            <a:endParaRPr b="1" i="1" sz="2500">
              <a:latin typeface="Source Code Pro"/>
              <a:ea typeface="Source Code Pro"/>
              <a:cs typeface="Source Code Pro"/>
              <a:sym typeface="Source Code Pro"/>
            </a:endParaRPr>
          </a:p>
        </p:txBody>
      </p:sp>
      <p:sp>
        <p:nvSpPr>
          <p:cNvPr id="208" name="Google Shape;208;p32"/>
          <p:cNvSpPr/>
          <p:nvPr/>
        </p:nvSpPr>
        <p:spPr>
          <a:xfrm>
            <a:off x="3424075" y="3046325"/>
            <a:ext cx="2724900" cy="1821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CREDIBILITY LABEL INFERENCE</a:t>
            </a:r>
            <a:endParaRPr b="1" i="1" sz="2500">
              <a:latin typeface="Source Code Pro"/>
              <a:ea typeface="Source Code Pro"/>
              <a:cs typeface="Source Code Pro"/>
              <a:sym typeface="Source Code Pro"/>
            </a:endParaRPr>
          </a:p>
        </p:txBody>
      </p:sp>
      <p:sp>
        <p:nvSpPr>
          <p:cNvPr id="209" name="Google Shape;209;p32"/>
          <p:cNvSpPr/>
          <p:nvPr/>
        </p:nvSpPr>
        <p:spPr>
          <a:xfrm>
            <a:off x="6496150" y="3046325"/>
            <a:ext cx="2336700" cy="1821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t>DEEP DIFFUSIVE NEURAL NETWORK</a:t>
            </a:r>
            <a:endParaRPr b="1" i="1" sz="2500"/>
          </a:p>
        </p:txBody>
      </p:sp>
      <p:sp>
        <p:nvSpPr>
          <p:cNvPr id="210" name="Google Shape;210;p32"/>
          <p:cNvSpPr/>
          <p:nvPr/>
        </p:nvSpPr>
        <p:spPr>
          <a:xfrm>
            <a:off x="2949525" y="3735125"/>
            <a:ext cx="597000" cy="4440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6077275" y="3735125"/>
            <a:ext cx="597000" cy="444000"/>
          </a:xfrm>
          <a:prstGeom prst="mathEqual">
            <a:avLst>
              <a:gd fmla="val 23520" name="adj1"/>
              <a:gd fmla="val 1176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p:nvPr/>
        </p:nvSpPr>
        <p:spPr>
          <a:xfrm>
            <a:off x="152675" y="183625"/>
            <a:ext cx="2709600" cy="1806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500">
                <a:latin typeface="Source Code Pro"/>
                <a:ea typeface="Source Code Pro"/>
                <a:cs typeface="Source Code Pro"/>
                <a:sym typeface="Source Code Pro"/>
              </a:rPr>
              <a:t>News Article</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p:txBody>
      </p:sp>
      <p:sp>
        <p:nvSpPr>
          <p:cNvPr id="217" name="Google Shape;217;p33"/>
          <p:cNvSpPr/>
          <p:nvPr/>
        </p:nvSpPr>
        <p:spPr>
          <a:xfrm>
            <a:off x="3052050" y="160675"/>
            <a:ext cx="2905800" cy="1806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500">
                <a:latin typeface="Source Code Pro"/>
                <a:ea typeface="Source Code Pro"/>
                <a:cs typeface="Source Code Pro"/>
                <a:sym typeface="Source Code Pro"/>
              </a:rPr>
              <a:t>News Subject</a:t>
            </a:r>
            <a:endParaRPr sz="3400">
              <a:latin typeface="Source Code Pro"/>
              <a:ea typeface="Source Code Pro"/>
              <a:cs typeface="Source Code Pro"/>
              <a:sym typeface="Source Code Pro"/>
            </a:endParaRPr>
          </a:p>
        </p:txBody>
      </p:sp>
      <p:sp>
        <p:nvSpPr>
          <p:cNvPr id="218" name="Google Shape;218;p33"/>
          <p:cNvSpPr/>
          <p:nvPr/>
        </p:nvSpPr>
        <p:spPr>
          <a:xfrm>
            <a:off x="6245725" y="183625"/>
            <a:ext cx="2709600" cy="1783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500">
                <a:latin typeface="Source Code Pro"/>
                <a:ea typeface="Source Code Pro"/>
                <a:cs typeface="Source Code Pro"/>
                <a:sym typeface="Source Code Pro"/>
              </a:rPr>
              <a:t>News Creator</a:t>
            </a:r>
            <a:endParaRPr sz="3500">
              <a:latin typeface="Source Code Pro"/>
              <a:ea typeface="Source Code Pro"/>
              <a:cs typeface="Source Code Pro"/>
              <a:sym typeface="Source Code Pro"/>
            </a:endParaRPr>
          </a:p>
        </p:txBody>
      </p:sp>
      <p:sp>
        <p:nvSpPr>
          <p:cNvPr id="219" name="Google Shape;219;p33"/>
          <p:cNvSpPr/>
          <p:nvPr/>
        </p:nvSpPr>
        <p:spPr>
          <a:xfrm>
            <a:off x="926700" y="2552575"/>
            <a:ext cx="7156500" cy="627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T</a:t>
            </a:r>
            <a:r>
              <a:rPr b="1" i="1" lang="en" sz="2500">
                <a:latin typeface="Source Code Pro"/>
                <a:ea typeface="Source Code Pro"/>
                <a:cs typeface="Source Code Pro"/>
                <a:sym typeface="Source Code Pro"/>
              </a:rPr>
              <a:t>extual content</a:t>
            </a:r>
            <a:r>
              <a:rPr i="1" lang="en" sz="2100">
                <a:latin typeface="Source Code Pro"/>
                <a:ea typeface="Source Code Pro"/>
                <a:cs typeface="Source Code Pro"/>
                <a:sym typeface="Source Code Pro"/>
              </a:rPr>
              <a:t> and </a:t>
            </a:r>
            <a:r>
              <a:rPr b="1" i="1" lang="en" sz="2500">
                <a:latin typeface="Source Code Pro"/>
                <a:ea typeface="Source Code Pro"/>
                <a:cs typeface="Source Code Pro"/>
                <a:sym typeface="Source Code Pro"/>
              </a:rPr>
              <a:t>Credibility label</a:t>
            </a:r>
            <a:endParaRPr b="1" i="1" sz="2500"/>
          </a:p>
        </p:txBody>
      </p:sp>
      <p:sp>
        <p:nvSpPr>
          <p:cNvPr id="220" name="Google Shape;220;p33"/>
          <p:cNvSpPr/>
          <p:nvPr/>
        </p:nvSpPr>
        <p:spPr>
          <a:xfrm>
            <a:off x="650100" y="3538800"/>
            <a:ext cx="7776900" cy="1416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100">
                <a:latin typeface="Source Code Pro"/>
                <a:ea typeface="Source Code Pro"/>
                <a:cs typeface="Source Code Pro"/>
                <a:sym typeface="Source Code Pro"/>
              </a:rPr>
              <a:t>News Augmented Heterogeneous Social Networks</a:t>
            </a:r>
            <a:endParaRPr b="1" i="1" sz="3100">
              <a:latin typeface="Source Code Pro"/>
              <a:ea typeface="Source Code Pro"/>
              <a:cs typeface="Source Code Pro"/>
              <a:sym typeface="Source Code Pro"/>
            </a:endParaRPr>
          </a:p>
        </p:txBody>
      </p:sp>
      <p:cxnSp>
        <p:nvCxnSpPr>
          <p:cNvPr id="221" name="Google Shape;221;p33"/>
          <p:cNvCxnSpPr>
            <a:stCxn id="216" idx="2"/>
            <a:endCxn id="219" idx="0"/>
          </p:cNvCxnSpPr>
          <p:nvPr/>
        </p:nvCxnSpPr>
        <p:spPr>
          <a:xfrm>
            <a:off x="1507475" y="1989925"/>
            <a:ext cx="2997600" cy="562800"/>
          </a:xfrm>
          <a:prstGeom prst="straightConnector1">
            <a:avLst/>
          </a:prstGeom>
          <a:noFill/>
          <a:ln cap="flat" cmpd="sng" w="38100">
            <a:solidFill>
              <a:srgbClr val="FF0000"/>
            </a:solidFill>
            <a:prstDash val="solid"/>
            <a:round/>
            <a:headEnd len="med" w="med" type="none"/>
            <a:tailEnd len="med" w="med" type="stealth"/>
          </a:ln>
        </p:spPr>
      </p:cxnSp>
      <p:cxnSp>
        <p:nvCxnSpPr>
          <p:cNvPr id="222" name="Google Shape;222;p33"/>
          <p:cNvCxnSpPr>
            <a:stCxn id="217" idx="2"/>
            <a:endCxn id="219" idx="0"/>
          </p:cNvCxnSpPr>
          <p:nvPr/>
        </p:nvCxnSpPr>
        <p:spPr>
          <a:xfrm>
            <a:off x="4504950" y="1966975"/>
            <a:ext cx="0" cy="585600"/>
          </a:xfrm>
          <a:prstGeom prst="straightConnector1">
            <a:avLst/>
          </a:prstGeom>
          <a:noFill/>
          <a:ln cap="flat" cmpd="sng" w="38100">
            <a:solidFill>
              <a:srgbClr val="FF0000"/>
            </a:solidFill>
            <a:prstDash val="solid"/>
            <a:round/>
            <a:headEnd len="med" w="med" type="none"/>
            <a:tailEnd len="med" w="med" type="triangle"/>
          </a:ln>
        </p:spPr>
      </p:cxnSp>
      <p:cxnSp>
        <p:nvCxnSpPr>
          <p:cNvPr id="223" name="Google Shape;223;p33"/>
          <p:cNvCxnSpPr>
            <a:stCxn id="218" idx="2"/>
            <a:endCxn id="219" idx="0"/>
          </p:cNvCxnSpPr>
          <p:nvPr/>
        </p:nvCxnSpPr>
        <p:spPr>
          <a:xfrm flipH="1">
            <a:off x="4504825" y="1967125"/>
            <a:ext cx="3095700" cy="585600"/>
          </a:xfrm>
          <a:prstGeom prst="straightConnector1">
            <a:avLst/>
          </a:prstGeom>
          <a:noFill/>
          <a:ln cap="flat" cmpd="sng" w="38100">
            <a:solidFill>
              <a:srgbClr val="FF0000"/>
            </a:solidFill>
            <a:prstDash val="solid"/>
            <a:round/>
            <a:headEnd len="med" w="med" type="none"/>
            <a:tailEnd len="med" w="med" type="triangle"/>
          </a:ln>
        </p:spPr>
      </p:cxnSp>
      <p:cxnSp>
        <p:nvCxnSpPr>
          <p:cNvPr id="224" name="Google Shape;224;p33"/>
          <p:cNvCxnSpPr>
            <a:stCxn id="219" idx="2"/>
            <a:endCxn id="220" idx="0"/>
          </p:cNvCxnSpPr>
          <p:nvPr/>
        </p:nvCxnSpPr>
        <p:spPr>
          <a:xfrm>
            <a:off x="4504950" y="3180175"/>
            <a:ext cx="33600" cy="358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p:nvPr/>
        </p:nvSpPr>
        <p:spPr>
          <a:xfrm>
            <a:off x="2268150" y="0"/>
            <a:ext cx="4607700" cy="888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3500">
                <a:latin typeface="Source Code Pro"/>
                <a:ea typeface="Source Code Pro"/>
                <a:cs typeface="Source Code Pro"/>
                <a:sym typeface="Source Code Pro"/>
              </a:rPr>
              <a:t>DATASET ANALYSIS</a:t>
            </a:r>
            <a:endParaRPr b="1" i="1" sz="3500">
              <a:latin typeface="Source Code Pro"/>
              <a:ea typeface="Source Code Pro"/>
              <a:cs typeface="Source Code Pro"/>
              <a:sym typeface="Source Code Pro"/>
            </a:endParaRPr>
          </a:p>
        </p:txBody>
      </p:sp>
      <p:pic>
        <p:nvPicPr>
          <p:cNvPr id="230" name="Google Shape;230;p34"/>
          <p:cNvPicPr preferRelativeResize="0"/>
          <p:nvPr/>
        </p:nvPicPr>
        <p:blipFill>
          <a:blip r:embed="rId3">
            <a:alphaModFix/>
          </a:blip>
          <a:stretch>
            <a:fillRect/>
          </a:stretch>
        </p:blipFill>
        <p:spPr>
          <a:xfrm>
            <a:off x="187800" y="2342125"/>
            <a:ext cx="3985199" cy="2648975"/>
          </a:xfrm>
          <a:prstGeom prst="rect">
            <a:avLst/>
          </a:prstGeom>
          <a:noFill/>
          <a:ln>
            <a:noFill/>
          </a:ln>
        </p:spPr>
      </p:pic>
      <p:sp>
        <p:nvSpPr>
          <p:cNvPr id="231" name="Google Shape;231;p34"/>
          <p:cNvSpPr/>
          <p:nvPr/>
        </p:nvSpPr>
        <p:spPr>
          <a:xfrm>
            <a:off x="187800" y="1186400"/>
            <a:ext cx="3985200" cy="979800"/>
          </a:xfrm>
          <a:prstGeom prst="round2DiagRect">
            <a:avLst>
              <a:gd fmla="val 16667" name="adj1"/>
              <a:gd fmla="val 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Dataset Statistical Information</a:t>
            </a:r>
            <a:endParaRPr b="1" i="1" sz="2500">
              <a:latin typeface="Source Code Pro"/>
              <a:ea typeface="Source Code Pro"/>
              <a:cs typeface="Source Code Pro"/>
              <a:sym typeface="Source Code Pro"/>
            </a:endParaRPr>
          </a:p>
        </p:txBody>
      </p:sp>
      <p:sp>
        <p:nvSpPr>
          <p:cNvPr id="232" name="Google Shape;232;p34"/>
          <p:cNvSpPr/>
          <p:nvPr/>
        </p:nvSpPr>
        <p:spPr>
          <a:xfrm>
            <a:off x="4329750" y="1136600"/>
            <a:ext cx="4607700" cy="1079400"/>
          </a:xfrm>
          <a:prstGeom prst="round2DiagRect">
            <a:avLst>
              <a:gd fmla="val 16667" name="adj1"/>
              <a:gd fmla="val 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Article Credibility Analysis with Textual Content</a:t>
            </a:r>
            <a:endParaRPr b="1" i="1" sz="2500">
              <a:latin typeface="Source Code Pro"/>
              <a:ea typeface="Source Code Pro"/>
              <a:cs typeface="Source Code Pro"/>
              <a:sym typeface="Source Code Pro"/>
            </a:endParaRPr>
          </a:p>
        </p:txBody>
      </p:sp>
      <p:pic>
        <p:nvPicPr>
          <p:cNvPr id="233" name="Google Shape;233;p34"/>
          <p:cNvPicPr preferRelativeResize="0"/>
          <p:nvPr/>
        </p:nvPicPr>
        <p:blipFill>
          <a:blip r:embed="rId4">
            <a:alphaModFix/>
          </a:blip>
          <a:stretch>
            <a:fillRect/>
          </a:stretch>
        </p:blipFill>
        <p:spPr>
          <a:xfrm>
            <a:off x="4329750" y="3215025"/>
            <a:ext cx="4745402" cy="1776074"/>
          </a:xfrm>
          <a:prstGeom prst="rect">
            <a:avLst/>
          </a:prstGeom>
          <a:noFill/>
          <a:ln>
            <a:noFill/>
          </a:ln>
        </p:spPr>
      </p:pic>
      <p:sp>
        <p:nvSpPr>
          <p:cNvPr id="234" name="Google Shape;234;p34"/>
          <p:cNvSpPr/>
          <p:nvPr/>
        </p:nvSpPr>
        <p:spPr>
          <a:xfrm>
            <a:off x="4329750" y="2166200"/>
            <a:ext cx="1738422" cy="1200744"/>
          </a:xfrm>
          <a:prstGeom prst="irregularSeal1">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0000"/>
                </a:solidFill>
              </a:rPr>
              <a:t>TRUE</a:t>
            </a:r>
            <a:endParaRPr b="1" sz="2200">
              <a:solidFill>
                <a:srgbClr val="FF0000"/>
              </a:solidFill>
            </a:endParaRPr>
          </a:p>
        </p:txBody>
      </p:sp>
      <p:sp>
        <p:nvSpPr>
          <p:cNvPr id="235" name="Google Shape;235;p34"/>
          <p:cNvSpPr/>
          <p:nvPr/>
        </p:nvSpPr>
        <p:spPr>
          <a:xfrm>
            <a:off x="7008675" y="2088500"/>
            <a:ext cx="1738422" cy="1356156"/>
          </a:xfrm>
          <a:prstGeom prst="irregularSeal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0000"/>
                </a:solidFill>
              </a:rPr>
              <a:t>FAKE</a:t>
            </a:r>
            <a:endParaRPr b="1" sz="220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1" name="Google Shape;241;p35"/>
          <p:cNvSpPr/>
          <p:nvPr/>
        </p:nvSpPr>
        <p:spPr>
          <a:xfrm>
            <a:off x="191325" y="168400"/>
            <a:ext cx="4444500" cy="94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Creator Credibility Analysis</a:t>
            </a:r>
            <a:endParaRPr b="1" i="1" sz="2500">
              <a:latin typeface="Source Code Pro"/>
              <a:ea typeface="Source Code Pro"/>
              <a:cs typeface="Source Code Pro"/>
              <a:sym typeface="Source Code Pro"/>
            </a:endParaRPr>
          </a:p>
        </p:txBody>
      </p:sp>
      <p:pic>
        <p:nvPicPr>
          <p:cNvPr id="242" name="Google Shape;242;p35"/>
          <p:cNvPicPr preferRelativeResize="0"/>
          <p:nvPr/>
        </p:nvPicPr>
        <p:blipFill>
          <a:blip r:embed="rId3">
            <a:alphaModFix/>
          </a:blip>
          <a:stretch>
            <a:fillRect/>
          </a:stretch>
        </p:blipFill>
        <p:spPr>
          <a:xfrm>
            <a:off x="191325" y="1304875"/>
            <a:ext cx="4444502" cy="3685200"/>
          </a:xfrm>
          <a:prstGeom prst="rect">
            <a:avLst/>
          </a:prstGeom>
          <a:noFill/>
          <a:ln>
            <a:noFill/>
          </a:ln>
        </p:spPr>
      </p:pic>
      <p:sp>
        <p:nvSpPr>
          <p:cNvPr id="243" name="Google Shape;243;p35"/>
          <p:cNvSpPr/>
          <p:nvPr/>
        </p:nvSpPr>
        <p:spPr>
          <a:xfrm>
            <a:off x="4929200" y="168400"/>
            <a:ext cx="3999900" cy="8727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Subject Credibility Analysis</a:t>
            </a:r>
            <a:endParaRPr b="1" i="1" sz="2500">
              <a:latin typeface="Source Code Pro"/>
              <a:ea typeface="Source Code Pro"/>
              <a:cs typeface="Source Code Pro"/>
              <a:sym typeface="Source Code Pro"/>
            </a:endParaRPr>
          </a:p>
        </p:txBody>
      </p:sp>
      <p:pic>
        <p:nvPicPr>
          <p:cNvPr id="244" name="Google Shape;244;p35"/>
          <p:cNvPicPr preferRelativeResize="0"/>
          <p:nvPr/>
        </p:nvPicPr>
        <p:blipFill>
          <a:blip r:embed="rId4">
            <a:alphaModFix/>
          </a:blip>
          <a:stretch>
            <a:fillRect/>
          </a:stretch>
        </p:blipFill>
        <p:spPr>
          <a:xfrm>
            <a:off x="4922250" y="1304875"/>
            <a:ext cx="3999900" cy="368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0" name="Google Shape;250;p36"/>
          <p:cNvPicPr preferRelativeResize="0"/>
          <p:nvPr/>
        </p:nvPicPr>
        <p:blipFill>
          <a:blip r:embed="rId3">
            <a:alphaModFix/>
          </a:blip>
          <a:stretch>
            <a:fillRect/>
          </a:stretch>
        </p:blipFill>
        <p:spPr>
          <a:xfrm>
            <a:off x="183025" y="1070900"/>
            <a:ext cx="4388975" cy="3882225"/>
          </a:xfrm>
          <a:prstGeom prst="rect">
            <a:avLst/>
          </a:prstGeom>
          <a:noFill/>
          <a:ln>
            <a:noFill/>
          </a:ln>
        </p:spPr>
      </p:pic>
      <p:pic>
        <p:nvPicPr>
          <p:cNvPr id="251" name="Google Shape;251;p36"/>
          <p:cNvPicPr preferRelativeResize="0"/>
          <p:nvPr/>
        </p:nvPicPr>
        <p:blipFill>
          <a:blip r:embed="rId4">
            <a:alphaModFix/>
          </a:blip>
          <a:stretch>
            <a:fillRect/>
          </a:stretch>
        </p:blipFill>
        <p:spPr>
          <a:xfrm>
            <a:off x="4832400" y="1070900"/>
            <a:ext cx="4158374" cy="3882226"/>
          </a:xfrm>
          <a:prstGeom prst="rect">
            <a:avLst/>
          </a:prstGeom>
          <a:noFill/>
          <a:ln>
            <a:noFill/>
          </a:ln>
        </p:spPr>
      </p:pic>
      <p:sp>
        <p:nvSpPr>
          <p:cNvPr id="252" name="Google Shape;252;p36"/>
          <p:cNvSpPr/>
          <p:nvPr/>
        </p:nvSpPr>
        <p:spPr>
          <a:xfrm>
            <a:off x="691063" y="153050"/>
            <a:ext cx="3372900" cy="811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REPRESENTATION FEATURE LEARNING</a:t>
            </a:r>
            <a:endParaRPr b="1" i="1" sz="2500">
              <a:latin typeface="Source Code Pro"/>
              <a:ea typeface="Source Code Pro"/>
              <a:cs typeface="Source Code Pro"/>
              <a:sym typeface="Source Code Pro"/>
            </a:endParaRPr>
          </a:p>
        </p:txBody>
      </p:sp>
      <p:sp>
        <p:nvSpPr>
          <p:cNvPr id="253" name="Google Shape;253;p36"/>
          <p:cNvSpPr/>
          <p:nvPr/>
        </p:nvSpPr>
        <p:spPr>
          <a:xfrm>
            <a:off x="5145888" y="153050"/>
            <a:ext cx="3372900" cy="811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RELATIONSHIP GRAPH</a:t>
            </a:r>
            <a:endParaRPr b="1" i="1" sz="2500">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7"/>
          <p:cNvPicPr preferRelativeResize="0"/>
          <p:nvPr/>
        </p:nvPicPr>
        <p:blipFill>
          <a:blip r:embed="rId3">
            <a:alphaModFix/>
          </a:blip>
          <a:stretch>
            <a:fillRect/>
          </a:stretch>
        </p:blipFill>
        <p:spPr>
          <a:xfrm>
            <a:off x="183000" y="1473850"/>
            <a:ext cx="4389001" cy="3397150"/>
          </a:xfrm>
          <a:prstGeom prst="rect">
            <a:avLst/>
          </a:prstGeom>
          <a:noFill/>
          <a:ln>
            <a:noFill/>
          </a:ln>
        </p:spPr>
      </p:pic>
      <p:pic>
        <p:nvPicPr>
          <p:cNvPr id="259" name="Google Shape;259;p37"/>
          <p:cNvPicPr preferRelativeResize="0"/>
          <p:nvPr/>
        </p:nvPicPr>
        <p:blipFill>
          <a:blip r:embed="rId4">
            <a:alphaModFix/>
          </a:blip>
          <a:stretch>
            <a:fillRect/>
          </a:stretch>
        </p:blipFill>
        <p:spPr>
          <a:xfrm>
            <a:off x="4773701" y="1473850"/>
            <a:ext cx="4128600" cy="3397155"/>
          </a:xfrm>
          <a:prstGeom prst="rect">
            <a:avLst/>
          </a:prstGeom>
          <a:noFill/>
          <a:ln>
            <a:noFill/>
          </a:ln>
        </p:spPr>
      </p:pic>
      <p:sp>
        <p:nvSpPr>
          <p:cNvPr id="260" name="Google Shape;260;p37"/>
          <p:cNvSpPr/>
          <p:nvPr/>
        </p:nvSpPr>
        <p:spPr>
          <a:xfrm>
            <a:off x="889650" y="206675"/>
            <a:ext cx="2975700" cy="1071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RELATIONSHIP MODELING</a:t>
            </a:r>
            <a:endParaRPr b="1" i="1" sz="2500">
              <a:latin typeface="Source Code Pro"/>
              <a:ea typeface="Source Code Pro"/>
              <a:cs typeface="Source Code Pro"/>
              <a:sym typeface="Source Code Pro"/>
            </a:endParaRPr>
          </a:p>
        </p:txBody>
      </p:sp>
      <p:sp>
        <p:nvSpPr>
          <p:cNvPr id="261" name="Google Shape;261;p37"/>
          <p:cNvSpPr/>
          <p:nvPr/>
        </p:nvSpPr>
        <p:spPr>
          <a:xfrm>
            <a:off x="5238250" y="260225"/>
            <a:ext cx="3199500" cy="964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OVERALL MODEL ARCHITECTURE</a:t>
            </a:r>
            <a:endParaRPr b="1" i="1" sz="2500">
              <a:latin typeface="Source Code Pro"/>
              <a:ea typeface="Source Code Pro"/>
              <a:cs typeface="Source Code Pro"/>
              <a:sym typeface="Source Code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311700" y="392150"/>
            <a:ext cx="8520600" cy="2690400"/>
          </a:xfrm>
          <a:prstGeom prst="rect">
            <a:avLst/>
          </a:prstGeom>
          <a:solidFill>
            <a:srgbClr val="D9EAD3"/>
          </a:solidFill>
        </p:spPr>
        <p:txBody>
          <a:bodyPr anchorCtr="0" anchor="ctr" bIns="91425" lIns="91425" spcFirstLastPara="1" rIns="91425" wrap="square" tIns="91425">
            <a:noAutofit/>
          </a:bodyPr>
          <a:lstStyle/>
          <a:p>
            <a:pPr indent="0" lvl="0" marL="457200" rtl="0" algn="l">
              <a:spcBef>
                <a:spcPts val="0"/>
              </a:spcBef>
              <a:spcAft>
                <a:spcPts val="0"/>
              </a:spcAft>
              <a:buNone/>
            </a:pPr>
            <a:r>
              <a:rPr lang="en"/>
              <a:t>LONG SHORT TERM</a:t>
            </a:r>
            <a:endParaRPr/>
          </a:p>
          <a:p>
            <a:pPr indent="457200" lvl="0" marL="457200" rtl="0" algn="l">
              <a:spcBef>
                <a:spcPts val="0"/>
              </a:spcBef>
              <a:spcAft>
                <a:spcPts val="0"/>
              </a:spcAft>
              <a:buNone/>
            </a:pPr>
            <a:r>
              <a:rPr lang="en"/>
              <a:t>MEMORY(LSTM)</a:t>
            </a:r>
            <a:endParaRPr/>
          </a:p>
        </p:txBody>
      </p:sp>
      <p:sp>
        <p:nvSpPr>
          <p:cNvPr id="267" name="Google Shape;267;p38"/>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8" name="Google Shape;268;p38"/>
          <p:cNvPicPr preferRelativeResize="0"/>
          <p:nvPr/>
        </p:nvPicPr>
        <p:blipFill>
          <a:blip r:embed="rId3">
            <a:alphaModFix/>
          </a:blip>
          <a:stretch>
            <a:fillRect/>
          </a:stretch>
        </p:blipFill>
        <p:spPr>
          <a:xfrm>
            <a:off x="6560898" y="392150"/>
            <a:ext cx="2271401" cy="269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nvSpPr>
        <p:spPr>
          <a:xfrm>
            <a:off x="0" y="0"/>
            <a:ext cx="9047700" cy="2311200"/>
          </a:xfrm>
          <a:prstGeom prst="rect">
            <a:avLst/>
          </a:prstGeom>
          <a:noFill/>
          <a:ln>
            <a:noFill/>
          </a:ln>
        </p:spPr>
        <p:txBody>
          <a:bodyPr anchorCtr="0" anchor="t" bIns="91425" lIns="91425" spcFirstLastPara="1" rIns="91425" wrap="square" tIns="91425">
            <a:noAutofit/>
          </a:bodyPr>
          <a:lstStyle/>
          <a:p>
            <a:pPr indent="-317500" lvl="0" marL="457200" rtl="0" algn="l">
              <a:lnSpc>
                <a:spcPct val="145606"/>
              </a:lnSpc>
              <a:spcBef>
                <a:spcPts val="0"/>
              </a:spcBef>
              <a:spcAft>
                <a:spcPts val="0"/>
              </a:spcAft>
              <a:buClr>
                <a:srgbClr val="FFFFFF"/>
              </a:buClr>
              <a:buSzPts val="1400"/>
              <a:buFont typeface="Lora"/>
              <a:buChar char="●"/>
            </a:pPr>
            <a:r>
              <a:rPr lang="en">
                <a:solidFill>
                  <a:srgbClr val="FFFFFF"/>
                </a:solidFill>
                <a:latin typeface="Lora"/>
                <a:ea typeface="Lora"/>
                <a:cs typeface="Lora"/>
                <a:sym typeface="Lora"/>
              </a:rPr>
              <a:t>LSTM is  an extension of the previously famous RNN (Recurrent Neural Network). In addition to RNN, LSTMs also have memory over the long run.</a:t>
            </a:r>
            <a:endParaRPr>
              <a:solidFill>
                <a:srgbClr val="FFFFFF"/>
              </a:solidFill>
              <a:latin typeface="Lora"/>
              <a:ea typeface="Lora"/>
              <a:cs typeface="Lora"/>
              <a:sym typeface="Lora"/>
            </a:endParaRPr>
          </a:p>
          <a:p>
            <a:pPr indent="-317500" lvl="0" marL="457200" rtl="0" algn="l">
              <a:lnSpc>
                <a:spcPct val="145606"/>
              </a:lnSpc>
              <a:spcBef>
                <a:spcPts val="0"/>
              </a:spcBef>
              <a:spcAft>
                <a:spcPts val="0"/>
              </a:spcAft>
              <a:buClr>
                <a:srgbClr val="FFFFFF"/>
              </a:buClr>
              <a:buSzPts val="1400"/>
              <a:buFont typeface="Lora"/>
              <a:buChar char="●"/>
            </a:pPr>
            <a:r>
              <a:rPr lang="en">
                <a:solidFill>
                  <a:srgbClr val="FFFFFF"/>
                </a:solidFill>
                <a:latin typeface="Lora"/>
                <a:ea typeface="Lora"/>
                <a:cs typeface="Lora"/>
                <a:sym typeface="Lora"/>
              </a:rPr>
              <a:t>It comprises of 3 gates namely input gate, output gate and forget gate.</a:t>
            </a:r>
            <a:endParaRPr>
              <a:solidFill>
                <a:srgbClr val="FFFFFF"/>
              </a:solidFill>
              <a:latin typeface="Lora"/>
              <a:ea typeface="Lora"/>
              <a:cs typeface="Lora"/>
              <a:sym typeface="Lora"/>
            </a:endParaRPr>
          </a:p>
          <a:p>
            <a:pPr indent="-317500" lvl="0" marL="457200" rtl="0" algn="l">
              <a:lnSpc>
                <a:spcPct val="145606"/>
              </a:lnSpc>
              <a:spcBef>
                <a:spcPts val="0"/>
              </a:spcBef>
              <a:spcAft>
                <a:spcPts val="0"/>
              </a:spcAft>
              <a:buClr>
                <a:srgbClr val="FFFFFF"/>
              </a:buClr>
              <a:buSzPts val="1400"/>
              <a:buFont typeface="Lora"/>
              <a:buChar char="●"/>
            </a:pPr>
            <a:r>
              <a:rPr lang="en">
                <a:solidFill>
                  <a:srgbClr val="FFFFFF"/>
                </a:solidFill>
                <a:latin typeface="Lora"/>
                <a:ea typeface="Lora"/>
                <a:cs typeface="Lora"/>
                <a:sym typeface="Lora"/>
              </a:rPr>
              <a:t>The forget gate is used to forget features that have little value or weight. As the algorithm keeps running, it learns what is important and what is not by assigning weights accordingly. It will help in making relationships on the large corpus of data as the news dataset keep increasing in real-world scenarios. </a:t>
            </a:r>
            <a:endParaRPr>
              <a:solidFill>
                <a:srgbClr val="FFFFFF"/>
              </a:solidFill>
              <a:latin typeface="Lora"/>
              <a:ea typeface="Lora"/>
              <a:cs typeface="Lora"/>
              <a:sym typeface="Lora"/>
            </a:endParaRPr>
          </a:p>
          <a:p>
            <a:pPr indent="-317500" lvl="0" marL="457200" rtl="0" algn="l">
              <a:lnSpc>
                <a:spcPct val="145606"/>
              </a:lnSpc>
              <a:spcBef>
                <a:spcPts val="0"/>
              </a:spcBef>
              <a:spcAft>
                <a:spcPts val="0"/>
              </a:spcAft>
              <a:buClr>
                <a:srgbClr val="FFFFFF"/>
              </a:buClr>
              <a:buSzPts val="1400"/>
              <a:buFont typeface="Lora"/>
              <a:buChar char="●"/>
            </a:pPr>
            <a:r>
              <a:rPr lang="en">
                <a:solidFill>
                  <a:srgbClr val="FFFFFF"/>
                </a:solidFill>
                <a:latin typeface="Lora"/>
                <a:ea typeface="Lora"/>
                <a:cs typeface="Lora"/>
                <a:sym typeface="Lora"/>
              </a:rPr>
              <a:t>Unlike the interconnected neural networks, they have looped neurons.</a:t>
            </a:r>
            <a:endParaRPr>
              <a:solidFill>
                <a:srgbClr val="FFFFFF"/>
              </a:solidFill>
              <a:latin typeface="Lora"/>
              <a:ea typeface="Lora"/>
              <a:cs typeface="Lora"/>
              <a:sym typeface="Lora"/>
            </a:endParaRPr>
          </a:p>
          <a:p>
            <a:pPr indent="0" lvl="0" marL="0" rtl="0" algn="l">
              <a:spcBef>
                <a:spcPts val="0"/>
              </a:spcBef>
              <a:spcAft>
                <a:spcPts val="0"/>
              </a:spcAft>
              <a:buNone/>
            </a:pPr>
            <a:r>
              <a:t/>
            </a:r>
            <a:endParaRPr>
              <a:solidFill>
                <a:srgbClr val="FFFFFF"/>
              </a:solidFill>
              <a:latin typeface="Source Code Pro"/>
              <a:ea typeface="Source Code Pro"/>
              <a:cs typeface="Source Code Pro"/>
              <a:sym typeface="Source Code Pro"/>
            </a:endParaRPr>
          </a:p>
        </p:txBody>
      </p:sp>
      <p:pic>
        <p:nvPicPr>
          <p:cNvPr id="274" name="Google Shape;274;p39"/>
          <p:cNvPicPr preferRelativeResize="0"/>
          <p:nvPr/>
        </p:nvPicPr>
        <p:blipFill rotWithShape="1">
          <a:blip r:embed="rId3">
            <a:alphaModFix/>
          </a:blip>
          <a:srcRect b="0" l="0" r="0" t="0"/>
          <a:stretch/>
        </p:blipFill>
        <p:spPr>
          <a:xfrm>
            <a:off x="1946125" y="2714250"/>
            <a:ext cx="5155450" cy="2367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0"/>
          <p:cNvPicPr preferRelativeResize="0"/>
          <p:nvPr/>
        </p:nvPicPr>
        <p:blipFill rotWithShape="1">
          <a:blip r:embed="rId3">
            <a:alphaModFix/>
          </a:blip>
          <a:srcRect b="0" l="5926" r="0" t="7364"/>
          <a:stretch/>
        </p:blipFill>
        <p:spPr>
          <a:xfrm>
            <a:off x="4437050" y="1772350"/>
            <a:ext cx="4766275" cy="3374350"/>
          </a:xfrm>
          <a:prstGeom prst="rect">
            <a:avLst/>
          </a:prstGeom>
          <a:noFill/>
          <a:ln>
            <a:noFill/>
          </a:ln>
        </p:spPr>
      </p:pic>
      <p:pic>
        <p:nvPicPr>
          <p:cNvPr id="280" name="Google Shape;280;p40"/>
          <p:cNvPicPr preferRelativeResize="0"/>
          <p:nvPr/>
        </p:nvPicPr>
        <p:blipFill rotWithShape="1">
          <a:blip r:embed="rId4">
            <a:alphaModFix/>
          </a:blip>
          <a:srcRect b="3507" l="0" r="2066" t="1956"/>
          <a:stretch/>
        </p:blipFill>
        <p:spPr>
          <a:xfrm>
            <a:off x="0" y="0"/>
            <a:ext cx="5423451" cy="3073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aphicFrame>
        <p:nvGraphicFramePr>
          <p:cNvPr id="285" name="Google Shape;285;p41"/>
          <p:cNvGraphicFramePr/>
          <p:nvPr/>
        </p:nvGraphicFramePr>
        <p:xfrm>
          <a:off x="140150" y="1565113"/>
          <a:ext cx="3000000" cy="3000000"/>
        </p:xfrm>
        <a:graphic>
          <a:graphicData uri="http://schemas.openxmlformats.org/drawingml/2006/table">
            <a:tbl>
              <a:tblPr>
                <a:noFill/>
                <a:tableStyleId>{810F9A0A-D3A9-4380-97BE-1F101201022C}</a:tableStyleId>
              </a:tblPr>
              <a:tblGrid>
                <a:gridCol w="1726350"/>
                <a:gridCol w="1726350"/>
              </a:tblGrid>
              <a:tr h="443675">
                <a:tc>
                  <a:txBody>
                    <a:bodyPr/>
                    <a:lstStyle/>
                    <a:p>
                      <a:pPr indent="0" lvl="0" marL="0" rtl="0" algn="l">
                        <a:spcBef>
                          <a:spcPts val="0"/>
                        </a:spcBef>
                        <a:spcAft>
                          <a:spcPts val="0"/>
                        </a:spcAft>
                        <a:buNone/>
                      </a:pPr>
                      <a:r>
                        <a:rPr b="1" lang="en" sz="1500">
                          <a:latin typeface="Comic Sans MS"/>
                          <a:ea typeface="Comic Sans MS"/>
                          <a:cs typeface="Comic Sans MS"/>
                          <a:sym typeface="Comic Sans MS"/>
                        </a:rPr>
                        <a:t>Models </a:t>
                      </a:r>
                      <a:endParaRPr b="1" sz="1500">
                        <a:latin typeface="Comic Sans MS"/>
                        <a:ea typeface="Comic Sans MS"/>
                        <a:cs typeface="Comic Sans MS"/>
                        <a:sym typeface="Comic Sans M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500">
                          <a:latin typeface="Comic Sans MS"/>
                          <a:ea typeface="Comic Sans MS"/>
                          <a:cs typeface="Comic Sans MS"/>
                          <a:sym typeface="Comic Sans MS"/>
                        </a:rPr>
                        <a:t>Accuracy rates</a:t>
                      </a:r>
                      <a:endParaRPr b="1" sz="1500">
                        <a:latin typeface="Comic Sans MS"/>
                        <a:ea typeface="Comic Sans MS"/>
                        <a:cs typeface="Comic Sans MS"/>
                        <a:sym typeface="Comic Sans MS"/>
                      </a:endParaRPr>
                    </a:p>
                  </a:txBody>
                  <a:tcPr marT="91425" marB="91425" marR="91425" marL="91425">
                    <a:solidFill>
                      <a:srgbClr val="EFEFEF"/>
                    </a:solidFill>
                  </a:tcPr>
                </a:tc>
              </a:tr>
              <a:tr h="381600">
                <a:tc>
                  <a:txBody>
                    <a:bodyPr/>
                    <a:lstStyle/>
                    <a:p>
                      <a:pPr indent="0" lvl="0" marL="0" rtl="0" algn="l">
                        <a:spcBef>
                          <a:spcPts val="0"/>
                        </a:spcBef>
                        <a:spcAft>
                          <a:spcPts val="0"/>
                        </a:spcAft>
                        <a:buNone/>
                      </a:pPr>
                      <a:r>
                        <a:rPr lang="en"/>
                        <a:t>Naive Bayes</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71.84%</a:t>
                      </a:r>
                      <a:endParaRPr/>
                    </a:p>
                  </a:txBody>
                  <a:tcPr marT="91425" marB="91425" marR="91425" marL="91425">
                    <a:solidFill>
                      <a:srgbClr val="EFEFEF"/>
                    </a:solidFill>
                  </a:tcPr>
                </a:tc>
              </a:tr>
              <a:tr h="381600">
                <a:tc>
                  <a:txBody>
                    <a:bodyPr/>
                    <a:lstStyle/>
                    <a:p>
                      <a:pPr indent="0" lvl="0" marL="0" rtl="0" algn="l">
                        <a:spcBef>
                          <a:spcPts val="0"/>
                        </a:spcBef>
                        <a:spcAft>
                          <a:spcPts val="0"/>
                        </a:spcAft>
                        <a:buNone/>
                      </a:pPr>
                      <a:r>
                        <a:rPr lang="en"/>
                        <a:t>SVM</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87.37%</a:t>
                      </a:r>
                      <a:endParaRPr/>
                    </a:p>
                  </a:txBody>
                  <a:tcPr marT="91425" marB="91425" marR="91425" marL="91425">
                    <a:solidFill>
                      <a:srgbClr val="EFEFEF"/>
                    </a:solidFill>
                  </a:tcPr>
                </a:tc>
              </a:tr>
              <a:tr h="381600">
                <a:tc>
                  <a:txBody>
                    <a:bodyPr/>
                    <a:lstStyle/>
                    <a:p>
                      <a:pPr indent="0" lvl="0" marL="0" rtl="0" algn="l">
                        <a:spcBef>
                          <a:spcPts val="0"/>
                        </a:spcBef>
                        <a:spcAft>
                          <a:spcPts val="0"/>
                        </a:spcAft>
                        <a:buNone/>
                      </a:pPr>
                      <a:r>
                        <a:rPr lang="en"/>
                        <a:t>Neural Network</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90.47%</a:t>
                      </a:r>
                      <a:endParaRPr/>
                    </a:p>
                  </a:txBody>
                  <a:tcPr marT="91425" marB="91425" marR="91425" marL="91425">
                    <a:solidFill>
                      <a:srgbClr val="EFEFEF"/>
                    </a:solidFill>
                  </a:tcPr>
                </a:tc>
              </a:tr>
              <a:tr h="381600">
                <a:tc>
                  <a:txBody>
                    <a:bodyPr/>
                    <a:lstStyle/>
                    <a:p>
                      <a:pPr indent="0" lvl="0" marL="0" rtl="0" algn="l">
                        <a:spcBef>
                          <a:spcPts val="0"/>
                        </a:spcBef>
                        <a:spcAft>
                          <a:spcPts val="0"/>
                        </a:spcAft>
                        <a:buNone/>
                      </a:pPr>
                      <a:r>
                        <a:rPr lang="en"/>
                        <a:t>LSTM</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99.7%</a:t>
                      </a:r>
                      <a:endParaRPr/>
                    </a:p>
                  </a:txBody>
                  <a:tcPr marT="91425" marB="91425" marR="91425" marL="91425">
                    <a:solidFill>
                      <a:srgbClr val="EFEFEF"/>
                    </a:solidFill>
                  </a:tcPr>
                </a:tc>
              </a:tr>
            </a:tbl>
          </a:graphicData>
        </a:graphic>
      </p:graphicFrame>
      <p:pic>
        <p:nvPicPr>
          <p:cNvPr id="286" name="Google Shape;286;p41" title="Points scored"/>
          <p:cNvPicPr preferRelativeResize="0"/>
          <p:nvPr/>
        </p:nvPicPr>
        <p:blipFill>
          <a:blip r:embed="rId3">
            <a:alphaModFix/>
          </a:blip>
          <a:stretch>
            <a:fillRect/>
          </a:stretch>
        </p:blipFill>
        <p:spPr>
          <a:xfrm>
            <a:off x="3693400" y="912225"/>
            <a:ext cx="5367774" cy="3319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516050"/>
            <a:ext cx="4260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a:solidFill>
                  <a:srgbClr val="FFFFFF"/>
                </a:solidFill>
                <a:latin typeface="Merriweather"/>
                <a:ea typeface="Merriweather"/>
                <a:cs typeface="Merriweather"/>
                <a:sym typeface="Merriweather"/>
              </a:rPr>
              <a:t>Group Members</a:t>
            </a:r>
            <a:endParaRPr b="0" i="1">
              <a:solidFill>
                <a:srgbClr val="FFFFFF"/>
              </a:solidFill>
              <a:latin typeface="Merriweather"/>
              <a:ea typeface="Merriweather"/>
              <a:cs typeface="Merriweather"/>
              <a:sym typeface="Merriweather"/>
            </a:endParaRPr>
          </a:p>
        </p:txBody>
      </p:sp>
      <p:sp>
        <p:nvSpPr>
          <p:cNvPr id="71" name="Google Shape;71;p15"/>
          <p:cNvSpPr txBox="1"/>
          <p:nvPr>
            <p:ph idx="1" type="body"/>
          </p:nvPr>
        </p:nvSpPr>
        <p:spPr>
          <a:xfrm>
            <a:off x="311700" y="2317050"/>
            <a:ext cx="8720100" cy="2386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FFFF"/>
              </a:buClr>
              <a:buSzPts val="3000"/>
              <a:buChar char="●"/>
            </a:pPr>
            <a:r>
              <a:rPr lang="en" sz="3000">
                <a:solidFill>
                  <a:srgbClr val="00FFFF"/>
                </a:solidFill>
              </a:rPr>
              <a:t>Shalini Das					19BAI10139</a:t>
            </a:r>
            <a:endParaRPr sz="3000">
              <a:solidFill>
                <a:srgbClr val="00FFFF"/>
              </a:solidFill>
            </a:endParaRPr>
          </a:p>
          <a:p>
            <a:pPr indent="-419100" lvl="0" marL="457200" rtl="0" algn="l">
              <a:spcBef>
                <a:spcPts val="0"/>
              </a:spcBef>
              <a:spcAft>
                <a:spcPts val="0"/>
              </a:spcAft>
              <a:buClr>
                <a:srgbClr val="00FFFF"/>
              </a:buClr>
              <a:buSzPts val="3000"/>
              <a:buChar char="●"/>
            </a:pPr>
            <a:r>
              <a:rPr lang="en" sz="3000">
                <a:solidFill>
                  <a:srgbClr val="00FFFF"/>
                </a:solidFill>
              </a:rPr>
              <a:t>Shanzeh Batool			19BAI10017</a:t>
            </a:r>
            <a:endParaRPr sz="3000">
              <a:solidFill>
                <a:srgbClr val="00FFFF"/>
              </a:solidFill>
            </a:endParaRPr>
          </a:p>
          <a:p>
            <a:pPr indent="-419100" lvl="0" marL="457200" rtl="0" algn="l">
              <a:spcBef>
                <a:spcPts val="0"/>
              </a:spcBef>
              <a:spcAft>
                <a:spcPts val="0"/>
              </a:spcAft>
              <a:buClr>
                <a:srgbClr val="00FFFF"/>
              </a:buClr>
              <a:buSzPts val="3000"/>
              <a:buChar char="●"/>
            </a:pPr>
            <a:r>
              <a:rPr lang="en" sz="3000">
                <a:solidFill>
                  <a:srgbClr val="00FFFF"/>
                </a:solidFill>
              </a:rPr>
              <a:t>Pranjal Roy					19BAI10008</a:t>
            </a:r>
            <a:endParaRPr sz="3000">
              <a:solidFill>
                <a:srgbClr val="00FFFF"/>
              </a:solidFill>
            </a:endParaRPr>
          </a:p>
          <a:p>
            <a:pPr indent="-419100" lvl="0" marL="457200" rtl="0" algn="l">
              <a:spcBef>
                <a:spcPts val="0"/>
              </a:spcBef>
              <a:spcAft>
                <a:spcPts val="0"/>
              </a:spcAft>
              <a:buClr>
                <a:srgbClr val="00FFFF"/>
              </a:buClr>
              <a:buSzPts val="3000"/>
              <a:buChar char="●"/>
            </a:pPr>
            <a:r>
              <a:rPr lang="en" sz="3000">
                <a:solidFill>
                  <a:srgbClr val="00FFFF"/>
                </a:solidFill>
              </a:rPr>
              <a:t>Karan Jain					19BAI10095</a:t>
            </a:r>
            <a:endParaRPr sz="3000">
              <a:solidFill>
                <a:srgbClr val="00FFFF"/>
              </a:solidFill>
            </a:endParaRPr>
          </a:p>
        </p:txBody>
      </p:sp>
      <p:sp>
        <p:nvSpPr>
          <p:cNvPr id="72" name="Google Shape;72;p15"/>
          <p:cNvSpPr txBox="1"/>
          <p:nvPr/>
        </p:nvSpPr>
        <p:spPr>
          <a:xfrm>
            <a:off x="311700" y="85375"/>
            <a:ext cx="18468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200">
                <a:solidFill>
                  <a:srgbClr val="FFFFFF"/>
                </a:solidFill>
                <a:latin typeface="Merriweather"/>
                <a:ea typeface="Merriweather"/>
                <a:cs typeface="Merriweather"/>
                <a:sym typeface="Merriweather"/>
              </a:rPr>
              <a:t>Guide</a:t>
            </a:r>
            <a:endParaRPr sz="4200">
              <a:solidFill>
                <a:srgbClr val="C9DAF8"/>
              </a:solidFill>
              <a:latin typeface="Amatic SC"/>
              <a:ea typeface="Amatic SC"/>
              <a:cs typeface="Amatic SC"/>
              <a:sym typeface="Amatic SC"/>
            </a:endParaRPr>
          </a:p>
        </p:txBody>
      </p:sp>
      <p:sp>
        <p:nvSpPr>
          <p:cNvPr id="73" name="Google Shape;73;p15"/>
          <p:cNvSpPr txBox="1"/>
          <p:nvPr/>
        </p:nvSpPr>
        <p:spPr>
          <a:xfrm>
            <a:off x="311700" y="796000"/>
            <a:ext cx="3454200" cy="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FAEABC"/>
                </a:solidFill>
                <a:latin typeface="Source Code Pro"/>
                <a:ea typeface="Source Code Pro"/>
                <a:cs typeface="Source Code Pro"/>
                <a:sym typeface="Source Code Pro"/>
              </a:rPr>
              <a:t>DR. M ASHWIN</a:t>
            </a:r>
            <a:endParaRPr sz="3300">
              <a:solidFill>
                <a:srgbClr val="FAEABC"/>
              </a:solidFill>
              <a:latin typeface="Source Code Pro"/>
              <a:ea typeface="Source Code Pro"/>
              <a:cs typeface="Source Code Pro"/>
              <a:sym typeface="Source Code Pro"/>
            </a:endParaRPr>
          </a:p>
        </p:txBody>
      </p:sp>
      <p:pic>
        <p:nvPicPr>
          <p:cNvPr id="74" name="Google Shape;74;p15"/>
          <p:cNvPicPr preferRelativeResize="0"/>
          <p:nvPr/>
        </p:nvPicPr>
        <p:blipFill>
          <a:blip r:embed="rId3">
            <a:alphaModFix/>
          </a:blip>
          <a:stretch>
            <a:fillRect/>
          </a:stretch>
        </p:blipFill>
        <p:spPr>
          <a:xfrm>
            <a:off x="5609750" y="287913"/>
            <a:ext cx="2695725" cy="1680075"/>
          </a:xfrm>
          <a:prstGeom prst="rect">
            <a:avLst/>
          </a:prstGeom>
          <a:noFill/>
          <a:ln>
            <a:noFill/>
          </a:ln>
          <a:effectLst>
            <a:outerShdw blurRad="885825"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2" name="Google Shape;292;p42"/>
          <p:cNvSpPr/>
          <p:nvPr/>
        </p:nvSpPr>
        <p:spPr>
          <a:xfrm>
            <a:off x="0" y="0"/>
            <a:ext cx="9144000" cy="2079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txBox="1"/>
          <p:nvPr/>
        </p:nvSpPr>
        <p:spPr>
          <a:xfrm>
            <a:off x="172350" y="125450"/>
            <a:ext cx="8799600" cy="1827900"/>
          </a:xfrm>
          <a:prstGeom prst="rect">
            <a:avLst/>
          </a:prstGeom>
          <a:solidFill>
            <a:srgbClr val="D9D2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0">
                <a:latin typeface="Amatic SC"/>
                <a:ea typeface="Amatic SC"/>
                <a:cs typeface="Amatic SC"/>
                <a:sym typeface="Amatic SC"/>
              </a:rPr>
              <a:t>  </a:t>
            </a:r>
            <a:r>
              <a:rPr b="1" lang="en" sz="10000">
                <a:latin typeface="Amatic SC"/>
                <a:ea typeface="Amatic SC"/>
                <a:cs typeface="Amatic SC"/>
                <a:sym typeface="Amatic SC"/>
              </a:rPr>
              <a:t>NOVELTY</a:t>
            </a:r>
            <a:endParaRPr b="1" sz="10000">
              <a:latin typeface="Amatic SC"/>
              <a:ea typeface="Amatic SC"/>
              <a:cs typeface="Amatic SC"/>
              <a:sym typeface="Amatic SC"/>
            </a:endParaRPr>
          </a:p>
        </p:txBody>
      </p:sp>
      <p:sp>
        <p:nvSpPr>
          <p:cNvPr id="294" name="Google Shape;294;p42"/>
          <p:cNvSpPr txBox="1"/>
          <p:nvPr/>
        </p:nvSpPr>
        <p:spPr>
          <a:xfrm>
            <a:off x="172350" y="2196400"/>
            <a:ext cx="8799600" cy="2857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D9D2E9"/>
              </a:buClr>
              <a:buSzPts val="2000"/>
              <a:buFont typeface="Source Code Pro"/>
              <a:buChar char="●"/>
            </a:pPr>
            <a:r>
              <a:rPr lang="en" sz="2000">
                <a:solidFill>
                  <a:srgbClr val="D9D2E9"/>
                </a:solidFill>
                <a:latin typeface="Source Code Pro"/>
                <a:ea typeface="Source Code Pro"/>
                <a:cs typeface="Source Code Pro"/>
                <a:sym typeface="Source Code Pro"/>
              </a:rPr>
              <a:t>Novelty of 'Fake News Detection' lies in its basic theme and essence, that is </a:t>
            </a:r>
            <a:r>
              <a:rPr b="1" lang="en" sz="2000">
                <a:solidFill>
                  <a:srgbClr val="D9D2E9"/>
                </a:solidFill>
                <a:latin typeface="Source Code Pro"/>
                <a:ea typeface="Source Code Pro"/>
                <a:cs typeface="Source Code Pro"/>
                <a:sym typeface="Source Code Pro"/>
              </a:rPr>
              <a:t>finding the truth</a:t>
            </a:r>
            <a:r>
              <a:rPr lang="en" sz="2000">
                <a:solidFill>
                  <a:srgbClr val="D9D2E9"/>
                </a:solidFill>
                <a:latin typeface="Source Code Pro"/>
                <a:ea typeface="Source Code Pro"/>
                <a:cs typeface="Source Code Pro"/>
                <a:sym typeface="Source Code Pro"/>
              </a:rPr>
              <a:t>.</a:t>
            </a:r>
            <a:endParaRPr sz="2000">
              <a:solidFill>
                <a:srgbClr val="D9D2E9"/>
              </a:solidFill>
              <a:latin typeface="Source Code Pro"/>
              <a:ea typeface="Source Code Pro"/>
              <a:cs typeface="Source Code Pro"/>
              <a:sym typeface="Source Code Pro"/>
            </a:endParaRPr>
          </a:p>
          <a:p>
            <a:pPr indent="-355600" lvl="0" marL="457200" rtl="0" algn="l">
              <a:spcBef>
                <a:spcPts val="0"/>
              </a:spcBef>
              <a:spcAft>
                <a:spcPts val="0"/>
              </a:spcAft>
              <a:buClr>
                <a:srgbClr val="D9D2E9"/>
              </a:buClr>
              <a:buSzPts val="2000"/>
              <a:buFont typeface="Source Code Pro"/>
              <a:buChar char="●"/>
            </a:pPr>
            <a:r>
              <a:rPr lang="en" sz="2000">
                <a:solidFill>
                  <a:srgbClr val="D9D2E9"/>
                </a:solidFill>
                <a:latin typeface="Source Code Pro"/>
                <a:ea typeface="Source Code Pro"/>
                <a:cs typeface="Source Code Pro"/>
                <a:sym typeface="Source Code Pro"/>
              </a:rPr>
              <a:t>The art of fact finding , analysing the news through means of logistics and algorithms and ultimately putting out the truth with full facts.</a:t>
            </a:r>
            <a:endParaRPr sz="2000">
              <a:solidFill>
                <a:srgbClr val="D9D2E9"/>
              </a:solidFill>
              <a:latin typeface="Source Code Pro"/>
              <a:ea typeface="Source Code Pro"/>
              <a:cs typeface="Source Code Pro"/>
              <a:sym typeface="Source Code Pro"/>
            </a:endParaRPr>
          </a:p>
          <a:p>
            <a:pPr indent="-355600" lvl="0" marL="457200" rtl="0" algn="l">
              <a:spcBef>
                <a:spcPts val="0"/>
              </a:spcBef>
              <a:spcAft>
                <a:spcPts val="0"/>
              </a:spcAft>
              <a:buClr>
                <a:srgbClr val="D9D2E9"/>
              </a:buClr>
              <a:buSzPts val="2000"/>
              <a:buFont typeface="Source Code Pro"/>
              <a:buChar char="●"/>
            </a:pPr>
            <a:r>
              <a:rPr lang="en" sz="2000">
                <a:solidFill>
                  <a:srgbClr val="D9D2E9"/>
                </a:solidFill>
                <a:latin typeface="Source Code Pro"/>
                <a:ea typeface="Source Code Pro"/>
                <a:cs typeface="Source Code Pro"/>
                <a:sym typeface="Source Code Pro"/>
              </a:rPr>
              <a:t>It's novelty also lies in the idea of </a:t>
            </a:r>
            <a:r>
              <a:rPr b="1" lang="en" sz="2000">
                <a:solidFill>
                  <a:srgbClr val="D9D2E9"/>
                </a:solidFill>
                <a:latin typeface="Source Code Pro"/>
                <a:ea typeface="Source Code Pro"/>
                <a:cs typeface="Source Code Pro"/>
                <a:sym typeface="Source Code Pro"/>
              </a:rPr>
              <a:t>serving the social obligations and public</a:t>
            </a:r>
            <a:r>
              <a:rPr lang="en" sz="2000">
                <a:solidFill>
                  <a:srgbClr val="D9D2E9"/>
                </a:solidFill>
                <a:latin typeface="Source Code Pro"/>
                <a:ea typeface="Source Code Pro"/>
                <a:cs typeface="Source Code Pro"/>
                <a:sym typeface="Source Code Pro"/>
              </a:rPr>
              <a:t> at large by throwing some light on the path of truth for those blinded and misguided by the plethora of fake news.</a:t>
            </a:r>
            <a:endParaRPr sz="2000">
              <a:solidFill>
                <a:srgbClr val="D9D2E9"/>
              </a:solidFill>
              <a:latin typeface="Source Code Pro"/>
              <a:ea typeface="Source Code Pro"/>
              <a:cs typeface="Source Code Pro"/>
              <a:sym typeface="Source Code Pro"/>
            </a:endParaRPr>
          </a:p>
          <a:p>
            <a:pPr indent="0" lvl="0" marL="0" rtl="0" algn="l">
              <a:spcBef>
                <a:spcPts val="0"/>
              </a:spcBef>
              <a:spcAft>
                <a:spcPts val="0"/>
              </a:spcAft>
              <a:buNone/>
            </a:pPr>
            <a:r>
              <a:t/>
            </a:r>
            <a:endParaRPr sz="2000">
              <a:solidFill>
                <a:srgbClr val="D9D2E9"/>
              </a:solidFill>
              <a:latin typeface="Source Code Pro"/>
              <a:ea typeface="Source Code Pro"/>
              <a:cs typeface="Source Code Pro"/>
              <a:sym typeface="Source Code Pro"/>
            </a:endParaRPr>
          </a:p>
        </p:txBody>
      </p:sp>
      <p:pic>
        <p:nvPicPr>
          <p:cNvPr id="295" name="Google Shape;295;p42"/>
          <p:cNvPicPr preferRelativeResize="0"/>
          <p:nvPr/>
        </p:nvPicPr>
        <p:blipFill rotWithShape="1">
          <a:blip r:embed="rId3">
            <a:alphaModFix/>
          </a:blip>
          <a:srcRect b="0" l="2267" r="0" t="0"/>
          <a:stretch/>
        </p:blipFill>
        <p:spPr>
          <a:xfrm>
            <a:off x="4337000" y="125550"/>
            <a:ext cx="4193650" cy="182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nvSpPr>
        <p:spPr>
          <a:xfrm>
            <a:off x="914400" y="209125"/>
            <a:ext cx="7315200" cy="914700"/>
          </a:xfrm>
          <a:prstGeom prst="rect">
            <a:avLst/>
          </a:prstGeom>
          <a:solidFill>
            <a:srgbClr val="FFE599"/>
          </a:solidFill>
          <a:ln cap="flat" cmpd="sng" w="2286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5100">
                <a:latin typeface="Amatic SC"/>
                <a:ea typeface="Amatic SC"/>
                <a:cs typeface="Amatic SC"/>
                <a:sym typeface="Amatic SC"/>
              </a:rPr>
              <a:t>-: </a:t>
            </a:r>
            <a:r>
              <a:rPr lang="en" sz="5100">
                <a:latin typeface="Amatic SC"/>
                <a:ea typeface="Amatic SC"/>
                <a:cs typeface="Amatic SC"/>
                <a:sym typeface="Amatic SC"/>
              </a:rPr>
              <a:t>REAL TIME USAGE</a:t>
            </a:r>
            <a:r>
              <a:rPr lang="en" sz="5100">
                <a:latin typeface="Amatic SC"/>
                <a:ea typeface="Amatic SC"/>
                <a:cs typeface="Amatic SC"/>
                <a:sym typeface="Amatic SC"/>
              </a:rPr>
              <a:t> :-</a:t>
            </a:r>
            <a:endParaRPr sz="5100">
              <a:latin typeface="Amatic SC"/>
              <a:ea typeface="Amatic SC"/>
              <a:cs typeface="Amatic SC"/>
              <a:sym typeface="Amatic SC"/>
            </a:endParaRPr>
          </a:p>
          <a:p>
            <a:pPr indent="0" lvl="0" marL="0" rtl="0" algn="ctr">
              <a:lnSpc>
                <a:spcPct val="100000"/>
              </a:lnSpc>
              <a:spcBef>
                <a:spcPts val="0"/>
              </a:spcBef>
              <a:spcAft>
                <a:spcPts val="0"/>
              </a:spcAft>
              <a:buNone/>
            </a:pPr>
            <a:r>
              <a:t/>
            </a:r>
            <a:endParaRPr sz="5100">
              <a:latin typeface="Amatic SC"/>
              <a:ea typeface="Amatic SC"/>
              <a:cs typeface="Amatic SC"/>
              <a:sym typeface="Amatic SC"/>
            </a:endParaRPr>
          </a:p>
        </p:txBody>
      </p:sp>
      <p:sp>
        <p:nvSpPr>
          <p:cNvPr id="301" name="Google Shape;301;p43"/>
          <p:cNvSpPr txBox="1"/>
          <p:nvPr/>
        </p:nvSpPr>
        <p:spPr>
          <a:xfrm>
            <a:off x="464175" y="1262125"/>
            <a:ext cx="8483100" cy="37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Source Code Pro"/>
                <a:ea typeface="Source Code Pro"/>
                <a:cs typeface="Source Code Pro"/>
                <a:sym typeface="Source Code Pro"/>
              </a:rPr>
              <a:t>The majority of the implementations to detect fake news comes in the form of a browser add-on. For example, </a:t>
            </a:r>
            <a:endParaRPr sz="1300">
              <a:solidFill>
                <a:srgbClr val="FFFFFF"/>
              </a:solidFill>
              <a:latin typeface="Source Code Pro"/>
              <a:ea typeface="Source Code Pro"/>
              <a:cs typeface="Source Code Pro"/>
              <a:sym typeface="Source Code Pro"/>
            </a:endParaRPr>
          </a:p>
          <a:p>
            <a:pPr indent="-311150" lvl="0" marL="457200" rtl="0" algn="l">
              <a:spcBef>
                <a:spcPts val="0"/>
              </a:spcBef>
              <a:spcAft>
                <a:spcPts val="0"/>
              </a:spcAft>
              <a:buClr>
                <a:srgbClr val="FFFFFF"/>
              </a:buClr>
              <a:buSzPts val="1300"/>
              <a:buFont typeface="Source Code Pro"/>
              <a:buChar char="➢"/>
            </a:pPr>
            <a:r>
              <a:rPr lang="en" sz="1300">
                <a:solidFill>
                  <a:srgbClr val="FFFFFF"/>
                </a:solidFill>
                <a:latin typeface="Source Code Pro"/>
                <a:ea typeface="Source Code Pro"/>
                <a:cs typeface="Source Code Pro"/>
                <a:sym typeface="Source Code Pro"/>
              </a:rPr>
              <a:t>The bs-detector (The Self Agency, 2016) flags content in social media in different categories such as clickbait, bias, conspiracy theory and junk science.To make this evaluation, the add-on uses Open Sources 3 which is a curated list of dubious websites.</a:t>
            </a:r>
            <a:endParaRPr sz="1300">
              <a:solidFill>
                <a:srgbClr val="FFFFFF"/>
              </a:solidFill>
              <a:latin typeface="Source Code Pro"/>
              <a:ea typeface="Source Code Pro"/>
              <a:cs typeface="Source Code Pro"/>
              <a:sym typeface="Source Code Pro"/>
            </a:endParaRPr>
          </a:p>
          <a:p>
            <a:pPr indent="-311150" lvl="0" marL="457200" rtl="0" algn="l">
              <a:spcBef>
                <a:spcPts val="0"/>
              </a:spcBef>
              <a:spcAft>
                <a:spcPts val="0"/>
              </a:spcAft>
              <a:buClr>
                <a:srgbClr val="FFFFFF"/>
              </a:buClr>
              <a:buSzPts val="1300"/>
              <a:buFont typeface="Source Code Pro"/>
              <a:buChar char="➢"/>
            </a:pPr>
            <a:r>
              <a:rPr lang="en" sz="1300">
                <a:solidFill>
                  <a:srgbClr val="FFFFFF"/>
                </a:solidFill>
                <a:latin typeface="Source Code Pro"/>
                <a:ea typeface="Source Code Pro"/>
                <a:cs typeface="Source Code Pro"/>
                <a:sym typeface="Source Code Pro"/>
              </a:rPr>
              <a:t>A more advanced example is the Fake News Detector(Chaves, 2018). This add-on uses machine learning techniques in a ground truth dataset combined with the ”wisdom of the crowd” to be constantly learning and improving the detection of fake news. </a:t>
            </a:r>
            <a:endParaRPr sz="1300">
              <a:solidFill>
                <a:srgbClr val="FFFFFF"/>
              </a:solidFill>
              <a:latin typeface="Source Code Pro"/>
              <a:ea typeface="Source Code Pro"/>
              <a:cs typeface="Source Code Pro"/>
              <a:sym typeface="Source Code Pro"/>
            </a:endParaRPr>
          </a:p>
          <a:p>
            <a:pPr indent="-311150" lvl="0" marL="457200" rtl="0" algn="l">
              <a:spcBef>
                <a:spcPts val="0"/>
              </a:spcBef>
              <a:spcAft>
                <a:spcPts val="0"/>
              </a:spcAft>
              <a:buClr>
                <a:srgbClr val="FFFFFF"/>
              </a:buClr>
              <a:buSzPts val="1300"/>
              <a:buFont typeface="Source Code Pro"/>
              <a:buChar char="➢"/>
            </a:pPr>
            <a:r>
              <a:rPr lang="en" sz="1300">
                <a:solidFill>
                  <a:srgbClr val="FFFFFF"/>
                </a:solidFill>
                <a:latin typeface="Source Code Pro"/>
                <a:ea typeface="Source Code Pro"/>
                <a:cs typeface="Source Code Pro"/>
                <a:sym typeface="Source Code Pro"/>
              </a:rPr>
              <a:t>An interesting system that also took the shape of an add-on was the one developed by four colleges students during a hackathon at Princeton University (Anant Goel,2017). Their methodology combined two different approaches: the first makes a real-time analysis of the content in user’s feed. The other notifies the user when they are posting or sharing doubtful content. The system is capable of analyzing keywords, recognizes images and verified sources to accurately detect fake content online. </a:t>
            </a:r>
            <a:endParaRPr sz="13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rgbClr val="FFFFFF"/>
              </a:solidFill>
              <a:latin typeface="Source Code Pro"/>
              <a:ea typeface="Source Code Pro"/>
              <a:cs typeface="Source Code Pro"/>
              <a:sym typeface="Source Code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idx="1" type="body"/>
          </p:nvPr>
        </p:nvSpPr>
        <p:spPr>
          <a:xfrm>
            <a:off x="311700" y="3380775"/>
            <a:ext cx="8520600" cy="17631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rgbClr val="FFFFFF"/>
              </a:buClr>
              <a:buSzPts val="1200"/>
              <a:buFont typeface="Arial"/>
              <a:buChar char="●"/>
            </a:pPr>
            <a:r>
              <a:rPr lang="en" sz="1200">
                <a:solidFill>
                  <a:srgbClr val="FFFFFF"/>
                </a:solidFill>
                <a:latin typeface="Arial"/>
                <a:ea typeface="Arial"/>
                <a:cs typeface="Arial"/>
                <a:sym typeface="Arial"/>
              </a:rPr>
              <a:t>The extensive spread of fake news has the potential for extremely negative impacts on individuals and society. Therefore, fake news detection on any platform has recently become an emerging research that is attracting tremendous attention.</a:t>
            </a:r>
            <a:endParaRPr sz="1200">
              <a:solidFill>
                <a:srgbClr val="FFFFFF"/>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These days’ fake news is creating different issues from sarcastic articles to a fabricated news and plan government propaganda in some outlets.</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The term 'fake news' became common parlance for the issue, particularly to describe factually incorrect and misleading articles published mostly for the purpose of making money through page views</a:t>
            </a:r>
            <a:endParaRPr sz="1200">
              <a:solidFill>
                <a:schemeClr val="lt1"/>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200">
              <a:solidFill>
                <a:schemeClr val="lt1"/>
              </a:solidFill>
              <a:latin typeface="Times New Roman"/>
              <a:ea typeface="Times New Roman"/>
              <a:cs typeface="Times New Roman"/>
              <a:sym typeface="Times New Roman"/>
            </a:endParaRPr>
          </a:p>
        </p:txBody>
      </p:sp>
      <p:pic>
        <p:nvPicPr>
          <p:cNvPr id="307" name="Google Shape;307;p44"/>
          <p:cNvPicPr preferRelativeResize="0"/>
          <p:nvPr/>
        </p:nvPicPr>
        <p:blipFill>
          <a:blip r:embed="rId3">
            <a:alphaModFix/>
          </a:blip>
          <a:stretch>
            <a:fillRect/>
          </a:stretch>
        </p:blipFill>
        <p:spPr>
          <a:xfrm>
            <a:off x="2096875" y="961425"/>
            <a:ext cx="4824468" cy="2419350"/>
          </a:xfrm>
          <a:prstGeom prst="rect">
            <a:avLst/>
          </a:prstGeom>
          <a:noFill/>
          <a:ln>
            <a:noFill/>
          </a:ln>
        </p:spPr>
      </p:pic>
      <p:sp>
        <p:nvSpPr>
          <p:cNvPr id="308" name="Google Shape;308;p44"/>
          <p:cNvSpPr txBox="1"/>
          <p:nvPr/>
        </p:nvSpPr>
        <p:spPr>
          <a:xfrm>
            <a:off x="169700" y="0"/>
            <a:ext cx="89742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Source Code Pro"/>
                <a:ea typeface="Source Code Pro"/>
                <a:cs typeface="Source Code Pro"/>
                <a:sym typeface="Source Code Pro"/>
              </a:rPr>
              <a:t>With confidence we can say that new systems are being created with a frequency of more than a dozen a year. Most of them uses the add-on approach, but many are not yet system to be usable by the normal people as they are yet proof of concept prototypes.</a:t>
            </a:r>
            <a:endParaRPr>
              <a:latin typeface="Source Code Pro"/>
              <a:ea typeface="Source Code Pro"/>
              <a:cs typeface="Source Code Pro"/>
              <a:sym typeface="Source Code Pro"/>
            </a:endParaRPr>
          </a:p>
        </p:txBody>
      </p:sp>
      <p:pic>
        <p:nvPicPr>
          <p:cNvPr id="309" name="Google Shape;309;p44"/>
          <p:cNvPicPr preferRelativeResize="0"/>
          <p:nvPr/>
        </p:nvPicPr>
        <p:blipFill>
          <a:blip r:embed="rId4">
            <a:alphaModFix/>
          </a:blip>
          <a:stretch>
            <a:fillRect/>
          </a:stretch>
        </p:blipFill>
        <p:spPr>
          <a:xfrm>
            <a:off x="7540275" y="1444425"/>
            <a:ext cx="1292026" cy="1292026"/>
          </a:xfrm>
          <a:prstGeom prst="rect">
            <a:avLst/>
          </a:prstGeom>
          <a:noFill/>
          <a:ln>
            <a:noFill/>
          </a:ln>
        </p:spPr>
      </p:pic>
      <p:pic>
        <p:nvPicPr>
          <p:cNvPr id="310" name="Google Shape;310;p44"/>
          <p:cNvPicPr preferRelativeResize="0"/>
          <p:nvPr/>
        </p:nvPicPr>
        <p:blipFill>
          <a:blip r:embed="rId5">
            <a:alphaModFix/>
          </a:blip>
          <a:stretch>
            <a:fillRect/>
          </a:stretch>
        </p:blipFill>
        <p:spPr>
          <a:xfrm>
            <a:off x="262518" y="1444408"/>
            <a:ext cx="1215427" cy="12920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Detection of Fake news is important</a:t>
            </a:r>
            <a:endParaRPr>
              <a:solidFill>
                <a:schemeClr val="dk1"/>
              </a:solidFill>
            </a:endParaRPr>
          </a:p>
        </p:txBody>
      </p:sp>
      <p:sp>
        <p:nvSpPr>
          <p:cNvPr id="316" name="Google Shape;316;p45"/>
          <p:cNvSpPr txBox="1"/>
          <p:nvPr>
            <p:ph idx="1" type="body"/>
          </p:nvPr>
        </p:nvSpPr>
        <p:spPr>
          <a:xfrm>
            <a:off x="311700" y="987225"/>
            <a:ext cx="8520600" cy="35817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rgbClr val="FFFFFF"/>
              </a:buClr>
              <a:buSzPts val="1450"/>
              <a:buFont typeface="Arial"/>
              <a:buAutoNum type="arabicPeriod"/>
            </a:pPr>
            <a:r>
              <a:rPr lang="en" sz="1450">
                <a:solidFill>
                  <a:srgbClr val="FFFFFF"/>
                </a:solidFill>
                <a:latin typeface="Arial"/>
                <a:ea typeface="Arial"/>
                <a:cs typeface="Arial"/>
                <a:sym typeface="Arial"/>
              </a:rPr>
              <a:t>Whether you're promoting a product/service, writing an opinion piece or reporting on a news story, it's vital to get all the facts right. A single mistake, no matter how small, could result in anything from losing your customers' trust to becoming the target of an internet backlash or even legal repercussions.</a:t>
            </a:r>
            <a:endParaRPr sz="1450">
              <a:solidFill>
                <a:srgbClr val="FFFFFF"/>
              </a:solidFill>
              <a:latin typeface="Arial"/>
              <a:ea typeface="Arial"/>
              <a:cs typeface="Arial"/>
              <a:sym typeface="Arial"/>
            </a:endParaRPr>
          </a:p>
          <a:p>
            <a:pPr indent="-320675" lvl="0" marL="457200" rtl="0" algn="l">
              <a:spcBef>
                <a:spcPts val="0"/>
              </a:spcBef>
              <a:spcAft>
                <a:spcPts val="0"/>
              </a:spcAft>
              <a:buClr>
                <a:srgbClr val="FFFFFF"/>
              </a:buClr>
              <a:buSzPts val="1450"/>
              <a:buFont typeface="Arial"/>
              <a:buAutoNum type="arabicPeriod"/>
            </a:pPr>
            <a:r>
              <a:rPr lang="en" sz="1450">
                <a:solidFill>
                  <a:srgbClr val="FFFFFF"/>
                </a:solidFill>
                <a:latin typeface="Arial"/>
                <a:ea typeface="Arial"/>
                <a:cs typeface="Arial"/>
                <a:sym typeface="Arial"/>
              </a:rPr>
              <a:t>Some produce fake news just for fun, or like trollers who try to humiliate other people. But while doing so, they don’t see the harm that is caused to the victim. The people reacting to the fake news and then the action caused by them to the victim is dangerous. </a:t>
            </a:r>
            <a:endParaRPr sz="1450">
              <a:solidFill>
                <a:srgbClr val="FFFFFF"/>
              </a:solidFill>
              <a:latin typeface="Arial"/>
              <a:ea typeface="Arial"/>
              <a:cs typeface="Arial"/>
              <a:sym typeface="Arial"/>
            </a:endParaRPr>
          </a:p>
          <a:p>
            <a:pPr indent="-320675" lvl="0" marL="457200" rtl="0" algn="l">
              <a:spcBef>
                <a:spcPts val="0"/>
              </a:spcBef>
              <a:spcAft>
                <a:spcPts val="0"/>
              </a:spcAft>
              <a:buClr>
                <a:srgbClr val="FFFFFF"/>
              </a:buClr>
              <a:buSzPts val="1450"/>
              <a:buFont typeface="Arial"/>
              <a:buAutoNum type="arabicPeriod"/>
            </a:pPr>
            <a:r>
              <a:rPr lang="en" sz="1450">
                <a:solidFill>
                  <a:srgbClr val="FFFFFF"/>
                </a:solidFill>
                <a:latin typeface="Arial"/>
                <a:ea typeface="Arial"/>
                <a:cs typeface="Arial"/>
                <a:sym typeface="Arial"/>
              </a:rPr>
              <a:t>Fake news and other wrong information can spread exponentially.</a:t>
            </a:r>
            <a:endParaRPr sz="145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Fake news can hurt us, and a lot of other people. Purveyors of fake and misleading medical advice like Mercola.com and NaturalNews.com help perpetuate myths like </a:t>
            </a:r>
            <a:r>
              <a:rPr lang="en" sz="1400">
                <a:solidFill>
                  <a:srgbClr val="FFFFFF"/>
                </a:solidFill>
                <a:uFill>
                  <a:noFill/>
                </a:uFill>
                <a:latin typeface="Arial"/>
                <a:ea typeface="Arial"/>
                <a:cs typeface="Arial"/>
                <a:sym typeface="Arial"/>
                <a:hlinkClick r:id="rId3">
                  <a:extLst>
                    <a:ext uri="{A12FA001-AC4F-418D-AE19-62706E023703}">
                      <ahyp:hlinkClr val="tx"/>
                    </a:ext>
                  </a:extLst>
                </a:hlinkClick>
              </a:rPr>
              <a:t>HIV and AIDS aren't related</a:t>
            </a:r>
            <a:r>
              <a:rPr lang="en" sz="1400">
                <a:solidFill>
                  <a:srgbClr val="FFFFFF"/>
                </a:solidFill>
                <a:latin typeface="Arial"/>
                <a:ea typeface="Arial"/>
                <a:cs typeface="Arial"/>
                <a:sym typeface="Arial"/>
              </a:rPr>
              <a:t>, or that </a:t>
            </a:r>
            <a:r>
              <a:rPr lang="en" sz="1400">
                <a:solidFill>
                  <a:srgbClr val="FFFFFF"/>
                </a:solidFill>
                <a:uFill>
                  <a:noFill/>
                </a:uFill>
                <a:latin typeface="Arial"/>
                <a:ea typeface="Arial"/>
                <a:cs typeface="Arial"/>
                <a:sym typeface="Arial"/>
                <a:hlinkClick r:id="rId4">
                  <a:extLst>
                    <a:ext uri="{A12FA001-AC4F-418D-AE19-62706E023703}">
                      <ahyp:hlinkClr val="tx"/>
                    </a:ext>
                  </a:extLst>
                </a:hlinkClick>
              </a:rPr>
              <a:t>vaccines cause autism</a:t>
            </a:r>
            <a:r>
              <a:rPr lang="en" sz="1400">
                <a:solidFill>
                  <a:srgbClr val="FFFFFF"/>
                </a:solidFill>
                <a:latin typeface="Arial"/>
                <a:ea typeface="Arial"/>
                <a:cs typeface="Arial"/>
                <a:sym typeface="Arial"/>
              </a:rPr>
              <a:t>.  These sites are heavily visited and their lies are dangerous.</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Fake news destroys the credibility. If the arguments are built on bad or misleading information, it would be difficult for the people to trust.</a:t>
            </a:r>
            <a:endParaRPr sz="1400">
              <a:solidFill>
                <a:srgbClr val="FFFFFF"/>
              </a:solidFill>
              <a:latin typeface="Arial"/>
              <a:ea typeface="Arial"/>
              <a:cs typeface="Arial"/>
              <a:sym typeface="Arial"/>
            </a:endParaRPr>
          </a:p>
          <a:p>
            <a:pPr indent="0" lvl="0" marL="0" rtl="0" algn="l">
              <a:spcBef>
                <a:spcPts val="800"/>
              </a:spcBef>
              <a:spcAft>
                <a:spcPts val="0"/>
              </a:spcAft>
              <a:buNone/>
            </a:pPr>
            <a:r>
              <a:t/>
            </a:r>
            <a:endParaRPr sz="1950">
              <a:solidFill>
                <a:srgbClr val="FFFFFF"/>
              </a:solidFill>
              <a:latin typeface="Arial"/>
              <a:ea typeface="Arial"/>
              <a:cs typeface="Arial"/>
              <a:sym typeface="Arial"/>
            </a:endParaRPr>
          </a:p>
          <a:p>
            <a:pPr indent="0" lvl="0" marL="0" rtl="0" algn="l">
              <a:spcBef>
                <a:spcPts val="1600"/>
              </a:spcBef>
              <a:spcAft>
                <a:spcPts val="1600"/>
              </a:spcAft>
              <a:buNone/>
            </a:pPr>
            <a:r>
              <a:t/>
            </a:r>
            <a:endParaRPr sz="1650">
              <a:solidFill>
                <a:srgbClr val="555555"/>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176650"/>
            <a:ext cx="8520600" cy="917100"/>
          </a:xfrm>
          <a:prstGeom prst="rect">
            <a:avLst/>
          </a:prstGeom>
          <a:solidFill>
            <a:srgbClr val="FFE599"/>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5400">
                <a:solidFill>
                  <a:schemeClr val="lt1"/>
                </a:solidFill>
              </a:rPr>
              <a:t>Who spreads fake news? </a:t>
            </a:r>
            <a:endParaRPr sz="5400">
              <a:solidFill>
                <a:schemeClr val="lt1"/>
              </a:solidFill>
            </a:endParaRPr>
          </a:p>
        </p:txBody>
      </p:sp>
      <p:sp>
        <p:nvSpPr>
          <p:cNvPr id="322" name="Google Shape;322;p4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Bots</a:t>
            </a:r>
            <a:endParaRPr sz="1400">
              <a:solidFill>
                <a:srgbClr val="000000"/>
              </a:solidFill>
            </a:endParaRPr>
          </a:p>
          <a:p>
            <a:pPr indent="0" lvl="0" marL="0" rtl="0" algn="l">
              <a:spcBef>
                <a:spcPts val="0"/>
              </a:spcBef>
              <a:spcAft>
                <a:spcPts val="1600"/>
              </a:spcAft>
              <a:buNone/>
            </a:pPr>
            <a:r>
              <a:t/>
            </a:r>
            <a:endParaRPr/>
          </a:p>
        </p:txBody>
      </p:sp>
      <p:pic>
        <p:nvPicPr>
          <p:cNvPr id="323" name="Google Shape;323;p46"/>
          <p:cNvPicPr preferRelativeResize="0"/>
          <p:nvPr/>
        </p:nvPicPr>
        <p:blipFill>
          <a:blip r:embed="rId3">
            <a:alphaModFix/>
          </a:blip>
          <a:stretch>
            <a:fillRect/>
          </a:stretch>
        </p:blipFill>
        <p:spPr>
          <a:xfrm>
            <a:off x="311700" y="1228675"/>
            <a:ext cx="2091476" cy="1736400"/>
          </a:xfrm>
          <a:prstGeom prst="rect">
            <a:avLst/>
          </a:prstGeom>
          <a:noFill/>
          <a:ln>
            <a:noFill/>
          </a:ln>
        </p:spPr>
      </p:pic>
      <p:pic>
        <p:nvPicPr>
          <p:cNvPr id="324" name="Google Shape;324;p46"/>
          <p:cNvPicPr preferRelativeResize="0"/>
          <p:nvPr/>
        </p:nvPicPr>
        <p:blipFill>
          <a:blip r:embed="rId4">
            <a:alphaModFix/>
          </a:blip>
          <a:stretch>
            <a:fillRect/>
          </a:stretch>
        </p:blipFill>
        <p:spPr>
          <a:xfrm>
            <a:off x="2403175" y="1228675"/>
            <a:ext cx="2091476" cy="1736400"/>
          </a:xfrm>
          <a:prstGeom prst="rect">
            <a:avLst/>
          </a:prstGeom>
          <a:noFill/>
          <a:ln>
            <a:noFill/>
          </a:ln>
        </p:spPr>
      </p:pic>
      <p:pic>
        <p:nvPicPr>
          <p:cNvPr id="325" name="Google Shape;325;p46"/>
          <p:cNvPicPr preferRelativeResize="0"/>
          <p:nvPr/>
        </p:nvPicPr>
        <p:blipFill>
          <a:blip r:embed="rId5">
            <a:alphaModFix/>
          </a:blip>
          <a:stretch>
            <a:fillRect/>
          </a:stretch>
        </p:blipFill>
        <p:spPr>
          <a:xfrm>
            <a:off x="4494650" y="1228675"/>
            <a:ext cx="2168825" cy="1736400"/>
          </a:xfrm>
          <a:prstGeom prst="rect">
            <a:avLst/>
          </a:prstGeom>
          <a:noFill/>
          <a:ln>
            <a:noFill/>
          </a:ln>
        </p:spPr>
      </p:pic>
      <p:sp>
        <p:nvSpPr>
          <p:cNvPr id="326" name="Google Shape;326;p46"/>
          <p:cNvSpPr txBox="1"/>
          <p:nvPr/>
        </p:nvSpPr>
        <p:spPr>
          <a:xfrm>
            <a:off x="319850" y="2973725"/>
            <a:ext cx="209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B7B7B7"/>
                </a:highlight>
                <a:latin typeface="Courier New"/>
                <a:ea typeface="Courier New"/>
                <a:cs typeface="Courier New"/>
                <a:sym typeface="Courier New"/>
              </a:rPr>
              <a:t>Bots</a:t>
            </a:r>
            <a:endParaRPr b="1">
              <a:highlight>
                <a:srgbClr val="B7B7B7"/>
              </a:highlight>
              <a:latin typeface="Courier New"/>
              <a:ea typeface="Courier New"/>
              <a:cs typeface="Courier New"/>
              <a:sym typeface="Courier New"/>
            </a:endParaRPr>
          </a:p>
        </p:txBody>
      </p:sp>
      <p:sp>
        <p:nvSpPr>
          <p:cNvPr id="327" name="Google Shape;327;p46"/>
          <p:cNvSpPr txBox="1"/>
          <p:nvPr/>
        </p:nvSpPr>
        <p:spPr>
          <a:xfrm>
            <a:off x="2429125" y="2982375"/>
            <a:ext cx="20916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B7B7B7"/>
                </a:highlight>
                <a:latin typeface="Courier New"/>
                <a:ea typeface="Courier New"/>
                <a:cs typeface="Courier New"/>
                <a:sym typeface="Courier New"/>
              </a:rPr>
              <a:t>People</a:t>
            </a:r>
            <a:endParaRPr b="1">
              <a:highlight>
                <a:srgbClr val="B7B7B7"/>
              </a:highlight>
              <a:latin typeface="Courier New"/>
              <a:ea typeface="Courier New"/>
              <a:cs typeface="Courier New"/>
              <a:sym typeface="Courier New"/>
            </a:endParaRPr>
          </a:p>
        </p:txBody>
      </p:sp>
      <p:sp>
        <p:nvSpPr>
          <p:cNvPr id="328" name="Google Shape;328;p46"/>
          <p:cNvSpPr txBox="1"/>
          <p:nvPr/>
        </p:nvSpPr>
        <p:spPr>
          <a:xfrm>
            <a:off x="4529750" y="2999650"/>
            <a:ext cx="20916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CCCCCC"/>
                </a:highlight>
                <a:latin typeface="Courier New"/>
                <a:ea typeface="Courier New"/>
                <a:cs typeface="Courier New"/>
                <a:sym typeface="Courier New"/>
              </a:rPr>
              <a:t>Microtargeting</a:t>
            </a:r>
            <a:endParaRPr b="1">
              <a:highlight>
                <a:srgbClr val="CCCCCC"/>
              </a:highlight>
              <a:latin typeface="Courier New"/>
              <a:ea typeface="Courier New"/>
              <a:cs typeface="Courier New"/>
              <a:sym typeface="Courier New"/>
            </a:endParaRPr>
          </a:p>
        </p:txBody>
      </p:sp>
      <p:sp>
        <p:nvSpPr>
          <p:cNvPr id="329" name="Google Shape;329;p46"/>
          <p:cNvSpPr txBox="1"/>
          <p:nvPr/>
        </p:nvSpPr>
        <p:spPr>
          <a:xfrm>
            <a:off x="6777325" y="2982375"/>
            <a:ext cx="20916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D9D9D9"/>
                </a:highlight>
                <a:latin typeface="Courier New"/>
                <a:ea typeface="Courier New"/>
                <a:cs typeface="Courier New"/>
                <a:sym typeface="Courier New"/>
              </a:rPr>
              <a:t>Online Trolls</a:t>
            </a:r>
            <a:endParaRPr b="1">
              <a:highlight>
                <a:srgbClr val="D9D9D9"/>
              </a:highlight>
              <a:latin typeface="Courier New"/>
              <a:ea typeface="Courier New"/>
              <a:cs typeface="Courier New"/>
              <a:sym typeface="Courier New"/>
            </a:endParaRPr>
          </a:p>
        </p:txBody>
      </p:sp>
      <p:pic>
        <p:nvPicPr>
          <p:cNvPr id="330" name="Google Shape;330;p46"/>
          <p:cNvPicPr preferRelativeResize="0"/>
          <p:nvPr/>
        </p:nvPicPr>
        <p:blipFill>
          <a:blip r:embed="rId6">
            <a:alphaModFix/>
          </a:blip>
          <a:stretch>
            <a:fillRect/>
          </a:stretch>
        </p:blipFill>
        <p:spPr>
          <a:xfrm>
            <a:off x="6738713" y="1228675"/>
            <a:ext cx="2168826" cy="1736400"/>
          </a:xfrm>
          <a:prstGeom prst="rect">
            <a:avLst/>
          </a:prstGeom>
          <a:noFill/>
          <a:ln>
            <a:noFill/>
          </a:ln>
        </p:spPr>
      </p:pic>
      <p:sp>
        <p:nvSpPr>
          <p:cNvPr id="331" name="Google Shape;331;p46"/>
          <p:cNvSpPr txBox="1"/>
          <p:nvPr/>
        </p:nvSpPr>
        <p:spPr>
          <a:xfrm>
            <a:off x="336700" y="3380025"/>
            <a:ext cx="2066100" cy="15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50">
                <a:solidFill>
                  <a:srgbClr val="FFFFFF"/>
                </a:solidFill>
              </a:rPr>
              <a:t>In addition to the billions of human beings using social media, there are also millions of robots, or bots, residing within. Bots help to propagate fake news and inflate the apparent popularity of fake news on social media.</a:t>
            </a:r>
            <a:endParaRPr sz="1100">
              <a:solidFill>
                <a:srgbClr val="FFFFFF"/>
              </a:solidFill>
              <a:latin typeface="Source Code Pro"/>
              <a:ea typeface="Source Code Pro"/>
              <a:cs typeface="Source Code Pro"/>
              <a:sym typeface="Source Code Pro"/>
            </a:endParaRPr>
          </a:p>
        </p:txBody>
      </p:sp>
      <p:sp>
        <p:nvSpPr>
          <p:cNvPr id="332" name="Google Shape;332;p46"/>
          <p:cNvSpPr txBox="1"/>
          <p:nvPr/>
        </p:nvSpPr>
        <p:spPr>
          <a:xfrm>
            <a:off x="2420475" y="3380025"/>
            <a:ext cx="2091600" cy="15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50">
                <a:solidFill>
                  <a:srgbClr val="FFFFFF"/>
                </a:solidFill>
              </a:rPr>
              <a:t>While bots spread a lot of fake news, the majority of fake news re-transmissions is committed by real people</a:t>
            </a:r>
            <a:endParaRPr sz="1300">
              <a:solidFill>
                <a:srgbClr val="FFFFFF"/>
              </a:solidFill>
              <a:latin typeface="Source Code Pro"/>
              <a:ea typeface="Source Code Pro"/>
              <a:cs typeface="Source Code Pro"/>
              <a:sym typeface="Source Code Pro"/>
            </a:endParaRPr>
          </a:p>
        </p:txBody>
      </p:sp>
      <p:sp>
        <p:nvSpPr>
          <p:cNvPr id="333" name="Google Shape;333;p46"/>
          <p:cNvSpPr txBox="1"/>
          <p:nvPr/>
        </p:nvSpPr>
        <p:spPr>
          <a:xfrm>
            <a:off x="4529750" y="3336500"/>
            <a:ext cx="2168700" cy="16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solidFill>
                  <a:srgbClr val="E8E7DF"/>
                </a:solidFill>
              </a:rPr>
              <a:t>Many of the trackers come from companies that collect and analyze your web usage in order to personalize ads. Take Facebook, for example. Many websites other than Facebook include Facebook’s like button on them.</a:t>
            </a:r>
            <a:endParaRPr sz="1000">
              <a:solidFill>
                <a:srgbClr val="FFFFFF"/>
              </a:solidFill>
              <a:latin typeface="Source Code Pro"/>
              <a:ea typeface="Source Code Pro"/>
              <a:cs typeface="Source Code Pro"/>
              <a:sym typeface="Source Code Pro"/>
            </a:endParaRPr>
          </a:p>
        </p:txBody>
      </p:sp>
      <p:sp>
        <p:nvSpPr>
          <p:cNvPr id="334" name="Google Shape;334;p46"/>
          <p:cNvSpPr txBox="1"/>
          <p:nvPr/>
        </p:nvSpPr>
        <p:spPr>
          <a:xfrm>
            <a:off x="6708150" y="3380025"/>
            <a:ext cx="2168700" cy="15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solidFill>
                  <a:srgbClr val="FFFFFF"/>
                </a:solidFill>
              </a:rPr>
              <a:t>Trolls, in this context, are humans who hold accounts on social media platforms, more or less for one purpose: To generate comments that argue with people, insult and name-call other users and public figures</a:t>
            </a:r>
            <a:endParaRPr sz="1200">
              <a:solidFill>
                <a:srgbClr val="FFFFFF"/>
              </a:solidFill>
              <a:latin typeface="Source Code Pro"/>
              <a:ea typeface="Source Code Pro"/>
              <a:cs typeface="Source Code Pro"/>
              <a:sym typeface="Source Code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7"/>
          <p:cNvPicPr preferRelativeResize="0"/>
          <p:nvPr/>
        </p:nvPicPr>
        <p:blipFill rotWithShape="1">
          <a:blip r:embed="rId3">
            <a:alphaModFix/>
          </a:blip>
          <a:srcRect b="0" l="0" r="6629" t="0"/>
          <a:stretch/>
        </p:blipFill>
        <p:spPr>
          <a:xfrm>
            <a:off x="574200" y="0"/>
            <a:ext cx="8085476"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p:nvPr/>
        </p:nvSpPr>
        <p:spPr>
          <a:xfrm>
            <a:off x="0" y="0"/>
            <a:ext cx="9144000" cy="142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8"/>
          <p:cNvSpPr txBox="1"/>
          <p:nvPr/>
        </p:nvSpPr>
        <p:spPr>
          <a:xfrm>
            <a:off x="440075" y="161125"/>
            <a:ext cx="8272800" cy="11154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HARDWARE &amp; SOFTWARE REQUIREMENTS</a:t>
            </a:r>
            <a:endParaRPr b="1" sz="6000">
              <a:latin typeface="Amatic SC"/>
              <a:ea typeface="Amatic SC"/>
              <a:cs typeface="Amatic SC"/>
              <a:sym typeface="Amatic SC"/>
            </a:endParaRPr>
          </a:p>
        </p:txBody>
      </p:sp>
      <p:sp>
        <p:nvSpPr>
          <p:cNvPr id="346" name="Google Shape;346;p48"/>
          <p:cNvSpPr txBox="1"/>
          <p:nvPr/>
        </p:nvSpPr>
        <p:spPr>
          <a:xfrm>
            <a:off x="535775" y="1836975"/>
            <a:ext cx="8177100" cy="3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400">
                <a:solidFill>
                  <a:srgbClr val="EAD1DC"/>
                </a:solidFill>
                <a:latin typeface="Source Code Pro"/>
                <a:ea typeface="Source Code Pro"/>
                <a:cs typeface="Source Code Pro"/>
                <a:sym typeface="Source Code Pro"/>
              </a:rPr>
              <a:t>HARDWARE REQUIREMENT</a:t>
            </a:r>
            <a:r>
              <a:rPr i="1" lang="en" sz="2400">
                <a:solidFill>
                  <a:srgbClr val="EAD1DC"/>
                </a:solidFill>
                <a:latin typeface="Source Code Pro"/>
                <a:ea typeface="Source Code Pro"/>
                <a:cs typeface="Source Code Pro"/>
                <a:sym typeface="Source Code Pro"/>
              </a:rPr>
              <a:t> - </a:t>
            </a:r>
            <a:endParaRPr i="1" sz="2400">
              <a:solidFill>
                <a:srgbClr val="EAD1DC"/>
              </a:solidFill>
              <a:latin typeface="Source Code Pro"/>
              <a:ea typeface="Source Code Pro"/>
              <a:cs typeface="Source Code Pro"/>
              <a:sym typeface="Source Code Pro"/>
            </a:endParaRPr>
          </a:p>
          <a:p>
            <a:pPr indent="0" lvl="0" marL="0" rtl="0" algn="l">
              <a:spcBef>
                <a:spcPts val="0"/>
              </a:spcBef>
              <a:spcAft>
                <a:spcPts val="0"/>
              </a:spcAft>
              <a:buNone/>
            </a:pPr>
            <a:r>
              <a:rPr lang="en" sz="1700">
                <a:solidFill>
                  <a:srgbClr val="EAD1DC"/>
                </a:solidFill>
                <a:latin typeface="Source Code Pro"/>
                <a:ea typeface="Source Code Pro"/>
                <a:cs typeface="Source Code Pro"/>
                <a:sym typeface="Source Code Pro"/>
              </a:rPr>
              <a:t> WINDOWS/MACOS BASED PERSONAL COMPUTER. </a:t>
            </a:r>
            <a:endParaRPr sz="1700">
              <a:solidFill>
                <a:srgbClr val="EAD1DC"/>
              </a:solidFill>
              <a:latin typeface="Source Code Pro"/>
              <a:ea typeface="Source Code Pro"/>
              <a:cs typeface="Source Code Pro"/>
              <a:sym typeface="Source Code Pro"/>
            </a:endParaRPr>
          </a:p>
          <a:p>
            <a:pPr indent="0" lvl="0" marL="0" rtl="0" algn="ctr">
              <a:spcBef>
                <a:spcPts val="0"/>
              </a:spcBef>
              <a:spcAft>
                <a:spcPts val="0"/>
              </a:spcAft>
              <a:buNone/>
            </a:pPr>
            <a:r>
              <a:t/>
            </a:r>
            <a:endParaRPr i="1" sz="2400">
              <a:solidFill>
                <a:srgbClr val="EAD1DC"/>
              </a:solidFill>
              <a:latin typeface="Source Code Pro"/>
              <a:ea typeface="Source Code Pro"/>
              <a:cs typeface="Source Code Pro"/>
              <a:sym typeface="Source Code Pro"/>
            </a:endParaRPr>
          </a:p>
          <a:p>
            <a:pPr indent="0" lvl="0" marL="0" rtl="0" algn="l">
              <a:spcBef>
                <a:spcPts val="0"/>
              </a:spcBef>
              <a:spcAft>
                <a:spcPts val="0"/>
              </a:spcAft>
              <a:buNone/>
            </a:pPr>
            <a:r>
              <a:rPr b="1" i="1" lang="en" sz="2400">
                <a:solidFill>
                  <a:srgbClr val="EAD1DC"/>
                </a:solidFill>
                <a:latin typeface="Source Code Pro"/>
                <a:ea typeface="Source Code Pro"/>
                <a:cs typeface="Source Code Pro"/>
                <a:sym typeface="Source Code Pro"/>
              </a:rPr>
              <a:t>SOFTWARE REQUIREMENTS</a:t>
            </a:r>
            <a:r>
              <a:rPr i="1" lang="en" sz="2400">
                <a:solidFill>
                  <a:srgbClr val="EAD1DC"/>
                </a:solidFill>
                <a:latin typeface="Source Code Pro"/>
                <a:ea typeface="Source Code Pro"/>
                <a:cs typeface="Source Code Pro"/>
                <a:sym typeface="Source Code Pro"/>
              </a:rPr>
              <a:t> -</a:t>
            </a:r>
            <a:r>
              <a:rPr lang="en" sz="1800">
                <a:solidFill>
                  <a:srgbClr val="EAD1DC"/>
                </a:solidFill>
                <a:latin typeface="Source Code Pro"/>
                <a:ea typeface="Source Code Pro"/>
                <a:cs typeface="Source Code Pro"/>
                <a:sym typeface="Source Code Pro"/>
              </a:rPr>
              <a:t> </a:t>
            </a:r>
            <a:endParaRPr sz="18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Anaconda Jupyter Notebook</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Python</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numpy</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pandas</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itertools</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matplotlib</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sklearn</a:t>
            </a:r>
            <a:endParaRPr sz="1700">
              <a:solidFill>
                <a:srgbClr val="EAD1DC"/>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rgbClr val="EAD1DC"/>
              </a:solidFill>
              <a:latin typeface="Source Code Pro"/>
              <a:ea typeface="Source Code Pro"/>
              <a:cs typeface="Source Code Pro"/>
              <a:sym typeface="Source Code Pro"/>
            </a:endParaRPr>
          </a:p>
        </p:txBody>
      </p:sp>
      <p:pic>
        <p:nvPicPr>
          <p:cNvPr id="347" name="Google Shape;347;p48"/>
          <p:cNvPicPr preferRelativeResize="0"/>
          <p:nvPr/>
        </p:nvPicPr>
        <p:blipFill rotWithShape="1">
          <a:blip r:embed="rId3">
            <a:alphaModFix/>
          </a:blip>
          <a:srcRect b="0" l="24911" r="28066" t="0"/>
          <a:stretch/>
        </p:blipFill>
        <p:spPr>
          <a:xfrm>
            <a:off x="7894325" y="1532788"/>
            <a:ext cx="1165650" cy="1212450"/>
          </a:xfrm>
          <a:prstGeom prst="rect">
            <a:avLst/>
          </a:prstGeom>
          <a:noFill/>
          <a:ln>
            <a:noFill/>
          </a:ln>
        </p:spPr>
      </p:pic>
      <p:pic>
        <p:nvPicPr>
          <p:cNvPr id="348" name="Google Shape;348;p48"/>
          <p:cNvPicPr preferRelativeResize="0"/>
          <p:nvPr/>
        </p:nvPicPr>
        <p:blipFill rotWithShape="1">
          <a:blip r:embed="rId4">
            <a:alphaModFix/>
          </a:blip>
          <a:srcRect b="14439" l="3381" r="0" t="5783"/>
          <a:stretch/>
        </p:blipFill>
        <p:spPr>
          <a:xfrm>
            <a:off x="6299100" y="3001500"/>
            <a:ext cx="2760875" cy="1276575"/>
          </a:xfrm>
          <a:prstGeom prst="rect">
            <a:avLst/>
          </a:prstGeom>
          <a:noFill/>
          <a:ln>
            <a:noFill/>
          </a:ln>
        </p:spPr>
      </p:pic>
      <p:pic>
        <p:nvPicPr>
          <p:cNvPr id="349" name="Google Shape;349;p48"/>
          <p:cNvPicPr preferRelativeResize="0"/>
          <p:nvPr/>
        </p:nvPicPr>
        <p:blipFill>
          <a:blip r:embed="rId5">
            <a:alphaModFix/>
          </a:blip>
          <a:stretch>
            <a:fillRect/>
          </a:stretch>
        </p:blipFill>
        <p:spPr>
          <a:xfrm>
            <a:off x="6595574" y="4441350"/>
            <a:ext cx="2325075" cy="55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nvSpPr>
        <p:spPr>
          <a:xfrm>
            <a:off x="25" y="0"/>
            <a:ext cx="9144000" cy="10755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OVERALL SYSTEM ARCHITECTURE DIAGRAM</a:t>
            </a:r>
            <a:endParaRPr b="1" sz="6000">
              <a:latin typeface="Amatic SC"/>
              <a:ea typeface="Amatic SC"/>
              <a:cs typeface="Amatic SC"/>
              <a:sym typeface="Amatic SC"/>
            </a:endParaRPr>
          </a:p>
        </p:txBody>
      </p:sp>
      <p:sp>
        <p:nvSpPr>
          <p:cNvPr id="355" name="Google Shape;355;p49"/>
          <p:cNvSpPr/>
          <p:nvPr/>
        </p:nvSpPr>
        <p:spPr>
          <a:xfrm>
            <a:off x="364125" y="1242950"/>
            <a:ext cx="1729800" cy="1075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NEWS ARTICLES DATASET</a:t>
            </a:r>
            <a:endParaRPr b="1" sz="1700">
              <a:latin typeface="Source Code Pro"/>
              <a:ea typeface="Source Code Pro"/>
              <a:cs typeface="Source Code Pro"/>
              <a:sym typeface="Source Code Pro"/>
            </a:endParaRPr>
          </a:p>
        </p:txBody>
      </p:sp>
      <p:sp>
        <p:nvSpPr>
          <p:cNvPr id="356" name="Google Shape;356;p49"/>
          <p:cNvSpPr/>
          <p:nvPr/>
        </p:nvSpPr>
        <p:spPr>
          <a:xfrm>
            <a:off x="3527150" y="1242950"/>
            <a:ext cx="1785000" cy="1075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PRE-PROCESS THE DATA</a:t>
            </a:r>
            <a:r>
              <a:rPr lang="en"/>
              <a:t> </a:t>
            </a:r>
            <a:endParaRPr/>
          </a:p>
        </p:txBody>
      </p:sp>
      <p:sp>
        <p:nvSpPr>
          <p:cNvPr id="357" name="Google Shape;357;p49"/>
          <p:cNvSpPr/>
          <p:nvPr/>
        </p:nvSpPr>
        <p:spPr>
          <a:xfrm>
            <a:off x="6711500" y="1242949"/>
            <a:ext cx="1729800" cy="107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FEATURE EXTRACTION</a:t>
            </a:r>
            <a:r>
              <a:rPr lang="en"/>
              <a:t> </a:t>
            </a:r>
            <a:endParaRPr/>
          </a:p>
        </p:txBody>
      </p:sp>
      <p:sp>
        <p:nvSpPr>
          <p:cNvPr id="358" name="Google Shape;358;p49"/>
          <p:cNvSpPr/>
          <p:nvPr/>
        </p:nvSpPr>
        <p:spPr>
          <a:xfrm>
            <a:off x="3582325" y="4008900"/>
            <a:ext cx="1729800" cy="1075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REAL NEWS</a:t>
            </a:r>
            <a:endParaRPr b="1" sz="1700">
              <a:latin typeface="Source Code Pro"/>
              <a:ea typeface="Source Code Pro"/>
              <a:cs typeface="Source Code Pro"/>
              <a:sym typeface="Source Code Pro"/>
            </a:endParaRPr>
          </a:p>
        </p:txBody>
      </p:sp>
      <p:sp>
        <p:nvSpPr>
          <p:cNvPr id="359" name="Google Shape;359;p49"/>
          <p:cNvSpPr/>
          <p:nvPr/>
        </p:nvSpPr>
        <p:spPr>
          <a:xfrm>
            <a:off x="3527150" y="2625913"/>
            <a:ext cx="1729800" cy="1075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NEWS CLASSIFIER</a:t>
            </a:r>
            <a:endParaRPr b="1" sz="1700">
              <a:latin typeface="Source Code Pro"/>
              <a:ea typeface="Source Code Pro"/>
              <a:cs typeface="Source Code Pro"/>
              <a:sym typeface="Source Code Pro"/>
            </a:endParaRPr>
          </a:p>
        </p:txBody>
      </p:sp>
      <p:sp>
        <p:nvSpPr>
          <p:cNvPr id="360" name="Google Shape;360;p49"/>
          <p:cNvSpPr/>
          <p:nvPr/>
        </p:nvSpPr>
        <p:spPr>
          <a:xfrm>
            <a:off x="6829700" y="2673125"/>
            <a:ext cx="1729800" cy="107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TRAINING THE MODEL</a:t>
            </a:r>
            <a:endParaRPr b="1" sz="1700">
              <a:latin typeface="Source Code Pro"/>
              <a:ea typeface="Source Code Pro"/>
              <a:cs typeface="Source Code Pro"/>
              <a:sym typeface="Source Code Pro"/>
            </a:endParaRPr>
          </a:p>
        </p:txBody>
      </p:sp>
      <p:sp>
        <p:nvSpPr>
          <p:cNvPr id="361" name="Google Shape;361;p49"/>
          <p:cNvSpPr/>
          <p:nvPr/>
        </p:nvSpPr>
        <p:spPr>
          <a:xfrm>
            <a:off x="2430725" y="1634375"/>
            <a:ext cx="814800" cy="63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9"/>
          <p:cNvSpPr/>
          <p:nvPr/>
        </p:nvSpPr>
        <p:spPr>
          <a:xfrm>
            <a:off x="5648925" y="1660775"/>
            <a:ext cx="949200" cy="63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p:nvPr/>
        </p:nvSpPr>
        <p:spPr>
          <a:xfrm>
            <a:off x="5550816" y="2895125"/>
            <a:ext cx="877500" cy="6315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9"/>
          <p:cNvSpPr/>
          <p:nvPr/>
        </p:nvSpPr>
        <p:spPr>
          <a:xfrm>
            <a:off x="2335950" y="2911975"/>
            <a:ext cx="949200" cy="6315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9"/>
          <p:cNvSpPr/>
          <p:nvPr/>
        </p:nvSpPr>
        <p:spPr>
          <a:xfrm>
            <a:off x="7342550" y="2188000"/>
            <a:ext cx="704100" cy="6315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4050675" y="3610850"/>
            <a:ext cx="704100" cy="6315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364150" y="2673125"/>
            <a:ext cx="1729800" cy="1075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FAKE NEWS</a:t>
            </a:r>
            <a:endParaRPr b="1" sz="1700">
              <a:latin typeface="Source Code Pro"/>
              <a:ea typeface="Source Code Pro"/>
              <a:cs typeface="Source Code Pro"/>
              <a:sym typeface="Source Code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311700" y="131550"/>
            <a:ext cx="8520600" cy="801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rPr>
              <a:t>References</a:t>
            </a:r>
            <a:endParaRPr>
              <a:solidFill>
                <a:srgbClr val="CFE2F3"/>
              </a:solidFill>
            </a:endParaRPr>
          </a:p>
        </p:txBody>
      </p:sp>
      <p:sp>
        <p:nvSpPr>
          <p:cNvPr id="373" name="Google Shape;373;p50"/>
          <p:cNvSpPr txBox="1"/>
          <p:nvPr>
            <p:ph idx="1" type="body"/>
          </p:nvPr>
        </p:nvSpPr>
        <p:spPr>
          <a:xfrm>
            <a:off x="311700" y="932550"/>
            <a:ext cx="8520600" cy="394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CFE2F3"/>
              </a:buClr>
              <a:buSzPts val="1400"/>
              <a:buChar char="●"/>
            </a:pPr>
            <a:r>
              <a:rPr lang="en" sz="1400" u="sng">
                <a:solidFill>
                  <a:srgbClr val="CFE2F3"/>
                </a:solidFill>
                <a:hlinkClick r:id="rId3">
                  <a:extLst>
                    <a:ext uri="{A12FA001-AC4F-418D-AE19-62706E023703}">
                      <ahyp:hlinkClr val="tx"/>
                    </a:ext>
                  </a:extLst>
                </a:hlinkClick>
              </a:rPr>
              <a:t>https://www.researchgate.net/publication/334192809_A_Study_on_Fake_News_Detection_Using_Naive_Bayes_SVM_Neural_Networks_and_LSTM</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4">
                  <a:extLst>
                    <a:ext uri="{A12FA001-AC4F-418D-AE19-62706E023703}">
                      <ahyp:hlinkClr val="tx"/>
                    </a:ext>
                  </a:extLst>
                </a:hlinkClick>
              </a:rPr>
              <a:t>https://scikit-learn.org/stable/modules/naive_bayes.html</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rPr>
              <a:t>i</a:t>
            </a:r>
            <a:r>
              <a:rPr lang="en" sz="1400" u="sng">
                <a:solidFill>
                  <a:srgbClr val="CFE2F3"/>
                </a:solidFill>
                <a:hlinkClick r:id="rId5">
                  <a:extLst>
                    <a:ext uri="{A12FA001-AC4F-418D-AE19-62706E023703}">
                      <ahyp:hlinkClr val="tx"/>
                    </a:ext>
                  </a:extLst>
                </a:hlinkClick>
              </a:rPr>
              <a:t>ntroduction-to-support-vector-machines-svm</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6">
                  <a:extLst>
                    <a:ext uri="{A12FA001-AC4F-418D-AE19-62706E023703}">
                      <ahyp:hlinkClr val="tx"/>
                    </a:ext>
                  </a:extLst>
                </a:hlinkClick>
              </a:rPr>
              <a:t>https://www.kdd.org/exploration_files/19-1-Article2.pdf</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7">
                  <a:extLst>
                    <a:ext uri="{A12FA001-AC4F-418D-AE19-62706E023703}">
                      <ahyp:hlinkClr val="tx"/>
                    </a:ext>
                  </a:extLst>
                </a:hlinkClick>
              </a:rPr>
              <a:t>https://towardsdatascience.com/introduction-to-na%C3%AFve-bayes-classifier-fa59e3e24aaf</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8">
                  <a:extLst>
                    <a:ext uri="{A12FA001-AC4F-418D-AE19-62706E023703}">
                      <ahyp:hlinkClr val="tx"/>
                    </a:ext>
                  </a:extLst>
                </a:hlinkClick>
              </a:rPr>
              <a:t>https://www.pantechsolutions.net/fake-news-detection-using-machine-learning</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9">
                  <a:extLst>
                    <a:ext uri="{A12FA001-AC4F-418D-AE19-62706E023703}">
                      <ahyp:hlinkClr val="tx"/>
                    </a:ext>
                  </a:extLst>
                </a:hlinkClick>
              </a:rPr>
              <a:t>https://arxiv.org/pdf/1812.00315.pdf</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10">
                  <a:extLst>
                    <a:ext uri="{A12FA001-AC4F-418D-AE19-62706E023703}">
                      <ahyp:hlinkClr val="tx"/>
                    </a:ext>
                  </a:extLst>
                </a:hlinkClick>
              </a:rPr>
              <a:t>https://www.cits.ucsb.edu/fake-news/spread#spread-microtargeting</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11">
                  <a:extLst>
                    <a:ext uri="{A12FA001-AC4F-418D-AE19-62706E023703}">
                      <ahyp:hlinkClr val="tx"/>
                    </a:ext>
                  </a:extLst>
                </a:hlinkClick>
              </a:rPr>
              <a:t>https://www.aclweb.org/anthology/D16-1053.pdf</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12">
                  <a:extLst>
                    <a:ext uri="{A12FA001-AC4F-418D-AE19-62706E023703}">
                      <ahyp:hlinkClr val="tx"/>
                    </a:ext>
                  </a:extLst>
                </a:hlinkClick>
              </a:rPr>
              <a:t>https://butlercc.libguides.com/fakenews</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rPr>
              <a:t>FakeDetector: : Effective Fake News Detection with Deep Diffusive Neural Network (Research paper)</a:t>
            </a:r>
            <a:endParaRPr sz="1400" u="sng">
              <a:solidFill>
                <a:srgbClr val="CFE2F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nvSpPr>
        <p:spPr>
          <a:xfrm>
            <a:off x="2209950" y="69875"/>
            <a:ext cx="4724100" cy="726900"/>
          </a:xfrm>
          <a:prstGeom prst="rect">
            <a:avLst/>
          </a:prstGeom>
          <a:gradFill>
            <a:gsLst>
              <a:gs pos="0">
                <a:srgbClr val="FDECDB"/>
              </a:gs>
              <a:gs pos="100000">
                <a:srgbClr val="F0A96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REVIEW 0 UPDATES</a:t>
            </a:r>
            <a:endParaRPr b="1" sz="6000">
              <a:latin typeface="Amatic SC"/>
              <a:ea typeface="Amatic SC"/>
              <a:cs typeface="Amatic SC"/>
              <a:sym typeface="Amatic SC"/>
            </a:endParaRPr>
          </a:p>
        </p:txBody>
      </p:sp>
      <p:sp>
        <p:nvSpPr>
          <p:cNvPr id="379" name="Google Shape;379;p51"/>
          <p:cNvSpPr txBox="1"/>
          <p:nvPr/>
        </p:nvSpPr>
        <p:spPr>
          <a:xfrm>
            <a:off x="468125" y="932600"/>
            <a:ext cx="3722400" cy="1481700"/>
          </a:xfrm>
          <a:prstGeom prst="rect">
            <a:avLst/>
          </a:prstGeom>
          <a:solidFill>
            <a:srgbClr val="D9EAD3"/>
          </a:solidFill>
          <a:ln cap="flat" cmpd="sng" w="2857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C343D"/>
                </a:solidFill>
                <a:latin typeface="Playfair Display"/>
                <a:ea typeface="Playfair Display"/>
                <a:cs typeface="Playfair Display"/>
                <a:sym typeface="Playfair Display"/>
              </a:rPr>
              <a:t>FINAL ALGORITHM CHOSEN AND WHY?</a:t>
            </a:r>
            <a:endParaRPr b="1">
              <a:solidFill>
                <a:srgbClr val="0C343D"/>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1800">
              <a:solidFill>
                <a:srgbClr val="0C343D"/>
              </a:solidFill>
              <a:latin typeface="Playfair Display"/>
              <a:ea typeface="Playfair Display"/>
              <a:cs typeface="Playfair Display"/>
              <a:sym typeface="Playfair Display"/>
            </a:endParaRPr>
          </a:p>
          <a:p>
            <a:pPr indent="0" lvl="0" marL="0" rtl="0" algn="ctr">
              <a:spcBef>
                <a:spcPts val="0"/>
              </a:spcBef>
              <a:spcAft>
                <a:spcPts val="0"/>
              </a:spcAft>
              <a:buNone/>
            </a:pPr>
            <a:r>
              <a:rPr b="1" lang="en">
                <a:solidFill>
                  <a:srgbClr val="0C343D"/>
                </a:solidFill>
                <a:latin typeface="Nunito"/>
                <a:ea typeface="Nunito"/>
                <a:cs typeface="Nunito"/>
                <a:sym typeface="Nunito"/>
              </a:rPr>
              <a:t>We chose LSTM algorithm, an extension of RNN as it has the highest accuracy rate compared to other algorithms.</a:t>
            </a:r>
            <a:endParaRPr b="1">
              <a:solidFill>
                <a:srgbClr val="0C343D"/>
              </a:solidFill>
              <a:latin typeface="Nunito"/>
              <a:ea typeface="Nunito"/>
              <a:cs typeface="Nunito"/>
              <a:sym typeface="Nunito"/>
            </a:endParaRPr>
          </a:p>
          <a:p>
            <a:pPr indent="0" lvl="0" marL="0" rtl="0" algn="l">
              <a:spcBef>
                <a:spcPts val="0"/>
              </a:spcBef>
              <a:spcAft>
                <a:spcPts val="0"/>
              </a:spcAft>
              <a:buNone/>
            </a:pPr>
            <a:r>
              <a:t/>
            </a:r>
            <a:endParaRPr b="1">
              <a:solidFill>
                <a:srgbClr val="0C343D"/>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a:solidFill>
                <a:srgbClr val="0C343D"/>
              </a:solidFill>
              <a:latin typeface="Playfair Display"/>
              <a:ea typeface="Playfair Display"/>
              <a:cs typeface="Playfair Display"/>
              <a:sym typeface="Playfair Display"/>
            </a:endParaRPr>
          </a:p>
        </p:txBody>
      </p:sp>
      <p:sp>
        <p:nvSpPr>
          <p:cNvPr id="380" name="Google Shape;380;p51"/>
          <p:cNvSpPr txBox="1"/>
          <p:nvPr/>
        </p:nvSpPr>
        <p:spPr>
          <a:xfrm>
            <a:off x="468125" y="2550125"/>
            <a:ext cx="3722400" cy="815400"/>
          </a:xfrm>
          <a:prstGeom prst="rect">
            <a:avLst/>
          </a:prstGeom>
          <a:solidFill>
            <a:srgbClr val="EAD1DC"/>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BASIC LOGIC USED</a:t>
            </a:r>
            <a:endParaRPr b="1">
              <a:latin typeface="Playfair Display"/>
              <a:ea typeface="Playfair Display"/>
              <a:cs typeface="Playfair Display"/>
              <a:sym typeface="Playfair Display"/>
            </a:endParaRPr>
          </a:p>
          <a:p>
            <a:pPr indent="0" lvl="0" marL="0" rtl="0" algn="ctr">
              <a:spcBef>
                <a:spcPts val="0"/>
              </a:spcBef>
              <a:spcAft>
                <a:spcPts val="0"/>
              </a:spcAft>
              <a:buNone/>
            </a:pPr>
            <a:r>
              <a:t/>
            </a:r>
            <a:endParaRPr b="1">
              <a:latin typeface="Nunito"/>
              <a:ea typeface="Nunito"/>
              <a:cs typeface="Nunito"/>
              <a:sym typeface="Nunito"/>
            </a:endParaRPr>
          </a:p>
          <a:p>
            <a:pPr indent="0" lvl="0" marL="0" rtl="0" algn="ctr">
              <a:spcBef>
                <a:spcPts val="0"/>
              </a:spcBef>
              <a:spcAft>
                <a:spcPts val="0"/>
              </a:spcAft>
              <a:buNone/>
            </a:pPr>
            <a:r>
              <a:rPr b="1" lang="en">
                <a:latin typeface="Nunito"/>
                <a:ea typeface="Nunito"/>
                <a:cs typeface="Nunito"/>
                <a:sym typeface="Nunito"/>
              </a:rPr>
              <a:t>Further explained in ppt.</a:t>
            </a:r>
            <a:endParaRPr b="1">
              <a:latin typeface="Nunito"/>
              <a:ea typeface="Nunito"/>
              <a:cs typeface="Nunito"/>
              <a:sym typeface="Nunito"/>
            </a:endParaRPr>
          </a:p>
        </p:txBody>
      </p:sp>
      <p:sp>
        <p:nvSpPr>
          <p:cNvPr id="381" name="Google Shape;381;p51"/>
          <p:cNvSpPr txBox="1"/>
          <p:nvPr/>
        </p:nvSpPr>
        <p:spPr>
          <a:xfrm>
            <a:off x="468125" y="3501350"/>
            <a:ext cx="3722400" cy="1589100"/>
          </a:xfrm>
          <a:prstGeom prst="rect">
            <a:avLst/>
          </a:prstGeom>
          <a:solidFill>
            <a:srgbClr val="FFF2CC"/>
          </a:solidFill>
          <a:ln cap="flat" cmpd="sng" w="2857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DATASET REQUIREMENTS</a:t>
            </a:r>
            <a:endParaRPr b="1">
              <a:latin typeface="Playfair Display"/>
              <a:ea typeface="Playfair Display"/>
              <a:cs typeface="Playfair Display"/>
              <a:sym typeface="Playfair Display"/>
            </a:endParaRPr>
          </a:p>
          <a:p>
            <a:pPr indent="0" lvl="0" marL="0" rtl="0" algn="ctr">
              <a:spcBef>
                <a:spcPts val="0"/>
              </a:spcBef>
              <a:spcAft>
                <a:spcPts val="0"/>
              </a:spcAft>
              <a:buNone/>
            </a:pPr>
            <a:r>
              <a:t/>
            </a:r>
            <a:endParaRPr b="1">
              <a:latin typeface="Playfair Display"/>
              <a:ea typeface="Playfair Display"/>
              <a:cs typeface="Playfair Display"/>
              <a:sym typeface="Playfair Display"/>
            </a:endParaRPr>
          </a:p>
          <a:p>
            <a:pPr indent="0" lvl="0" marL="0" rtl="0" algn="ctr">
              <a:spcBef>
                <a:spcPts val="0"/>
              </a:spcBef>
              <a:spcAft>
                <a:spcPts val="0"/>
              </a:spcAft>
              <a:buNone/>
            </a:pPr>
            <a:r>
              <a:rPr b="1" lang="en">
                <a:latin typeface="Nunito"/>
                <a:ea typeface="Nunito"/>
                <a:cs typeface="Nunito"/>
                <a:sym typeface="Nunito"/>
              </a:rPr>
              <a:t>We collect news and put the data in an excel sheet. With the help of the already classified data in csv we train and test the model.</a:t>
            </a:r>
            <a:endParaRPr b="1">
              <a:latin typeface="Nunito"/>
              <a:ea typeface="Nunito"/>
              <a:cs typeface="Nunito"/>
              <a:sym typeface="Nunito"/>
            </a:endParaRPr>
          </a:p>
        </p:txBody>
      </p:sp>
      <p:pic>
        <p:nvPicPr>
          <p:cNvPr id="382" name="Google Shape;382;p51"/>
          <p:cNvPicPr preferRelativeResize="0"/>
          <p:nvPr/>
        </p:nvPicPr>
        <p:blipFill>
          <a:blip r:embed="rId3">
            <a:alphaModFix/>
          </a:blip>
          <a:stretch>
            <a:fillRect/>
          </a:stretch>
        </p:blipFill>
        <p:spPr>
          <a:xfrm>
            <a:off x="4804900" y="1650388"/>
            <a:ext cx="4106076" cy="2614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03150" y="0"/>
            <a:ext cx="85377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dk1"/>
                </a:solidFill>
                <a:latin typeface="Comfortaa"/>
                <a:ea typeface="Comfortaa"/>
                <a:cs typeface="Comfortaa"/>
                <a:sym typeface="Comfortaa"/>
              </a:rPr>
              <a:t>Contents</a:t>
            </a: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p:txBody>
      </p:sp>
      <p:sp>
        <p:nvSpPr>
          <p:cNvPr id="80" name="Google Shape;80;p16"/>
          <p:cNvSpPr txBox="1"/>
          <p:nvPr/>
        </p:nvSpPr>
        <p:spPr>
          <a:xfrm>
            <a:off x="303150" y="754500"/>
            <a:ext cx="3455100" cy="4389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INTRODUCTION</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EXISTING WORK &amp; LIMITATIONS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PROPOSED WORK &amp; METHODOLOGIES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Passive_Aggressive_Classifier</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CountVectorizer v/s TfidfVectorizer</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NAIVE BAYES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SUPPORT VECTOR MACHINE</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NEURAL NETWORKS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LONG SHORT TERM MEMORY (LSTM)</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NOVELTY</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REAL TIME USAGE</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Who spreads fake news? </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HARDWARE &amp; SOFTWARE REQUIREMENTS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OVERALL SYSTEM ARCHITECTURE DIAGRAM</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ReferenceS</a:t>
            </a:r>
            <a:endParaRPr sz="1900">
              <a:solidFill>
                <a:srgbClr val="FFFFFF"/>
              </a:solidFill>
              <a:latin typeface="Amatic SC"/>
              <a:ea typeface="Amatic SC"/>
              <a:cs typeface="Amatic SC"/>
              <a:sym typeface="Amatic SC"/>
            </a:endParaRPr>
          </a:p>
        </p:txBody>
      </p:sp>
      <p:pic>
        <p:nvPicPr>
          <p:cNvPr id="81" name="Google Shape;81;p16"/>
          <p:cNvPicPr preferRelativeResize="0"/>
          <p:nvPr/>
        </p:nvPicPr>
        <p:blipFill>
          <a:blip r:embed="rId3">
            <a:alphaModFix/>
          </a:blip>
          <a:stretch>
            <a:fillRect/>
          </a:stretch>
        </p:blipFill>
        <p:spPr>
          <a:xfrm>
            <a:off x="3758251" y="287735"/>
            <a:ext cx="2455299" cy="1805351"/>
          </a:xfrm>
          <a:prstGeom prst="rect">
            <a:avLst/>
          </a:prstGeom>
          <a:noFill/>
          <a:ln>
            <a:noFill/>
          </a:ln>
        </p:spPr>
      </p:pic>
      <p:pic>
        <p:nvPicPr>
          <p:cNvPr id="82" name="Google Shape;82;p16"/>
          <p:cNvPicPr preferRelativeResize="0"/>
          <p:nvPr/>
        </p:nvPicPr>
        <p:blipFill>
          <a:blip r:embed="rId4">
            <a:alphaModFix/>
          </a:blip>
          <a:stretch>
            <a:fillRect/>
          </a:stretch>
        </p:blipFill>
        <p:spPr>
          <a:xfrm>
            <a:off x="3758250" y="2245475"/>
            <a:ext cx="2455299" cy="2745625"/>
          </a:xfrm>
          <a:prstGeom prst="rect">
            <a:avLst/>
          </a:prstGeom>
          <a:noFill/>
          <a:ln>
            <a:noFill/>
          </a:ln>
        </p:spPr>
      </p:pic>
      <p:pic>
        <p:nvPicPr>
          <p:cNvPr id="83" name="Google Shape;83;p16"/>
          <p:cNvPicPr preferRelativeResize="0"/>
          <p:nvPr/>
        </p:nvPicPr>
        <p:blipFill>
          <a:blip r:embed="rId5">
            <a:alphaModFix/>
          </a:blip>
          <a:stretch>
            <a:fillRect/>
          </a:stretch>
        </p:blipFill>
        <p:spPr>
          <a:xfrm>
            <a:off x="6552775" y="287725"/>
            <a:ext cx="2288074" cy="1805350"/>
          </a:xfrm>
          <a:prstGeom prst="rect">
            <a:avLst/>
          </a:prstGeom>
          <a:noFill/>
          <a:ln>
            <a:noFill/>
          </a:ln>
        </p:spPr>
      </p:pic>
      <p:pic>
        <p:nvPicPr>
          <p:cNvPr id="84" name="Google Shape;84;p16"/>
          <p:cNvPicPr preferRelativeResize="0"/>
          <p:nvPr/>
        </p:nvPicPr>
        <p:blipFill>
          <a:blip r:embed="rId6">
            <a:alphaModFix/>
          </a:blip>
          <a:stretch>
            <a:fillRect/>
          </a:stretch>
        </p:blipFill>
        <p:spPr>
          <a:xfrm>
            <a:off x="6518350" y="2245475"/>
            <a:ext cx="2322499" cy="2745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nvSpPr>
        <p:spPr>
          <a:xfrm>
            <a:off x="2770500" y="1870850"/>
            <a:ext cx="3603000" cy="1268400"/>
          </a:xfrm>
          <a:prstGeom prst="rect">
            <a:avLst/>
          </a:prstGeom>
          <a:gradFill>
            <a:gsLst>
              <a:gs pos="0">
                <a:srgbClr val="FFFFFF"/>
              </a:gs>
              <a:gs pos="100000">
                <a:srgbClr val="B3B3B3"/>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latin typeface="Amatic SC"/>
                <a:ea typeface="Amatic SC"/>
                <a:cs typeface="Amatic SC"/>
                <a:sym typeface="Amatic SC"/>
              </a:rPr>
              <a:t>FIRST REVIEW</a:t>
            </a:r>
            <a:endParaRPr b="1" sz="7200">
              <a:latin typeface="Amatic SC"/>
              <a:ea typeface="Amatic SC"/>
              <a:cs typeface="Amatic SC"/>
              <a:sym typeface="Amatic S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3"/>
          <p:cNvSpPr txBox="1"/>
          <p:nvPr/>
        </p:nvSpPr>
        <p:spPr>
          <a:xfrm>
            <a:off x="339775" y="172225"/>
            <a:ext cx="7170900" cy="1063500"/>
          </a:xfrm>
          <a:prstGeom prst="rect">
            <a:avLst/>
          </a:prstGeom>
          <a:gradFill>
            <a:gsLst>
              <a:gs pos="0">
                <a:srgbClr val="FFF6DB"/>
              </a:gs>
              <a:gs pos="50000">
                <a:srgbClr val="F9CB9C"/>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LITERATURE REVIEW</a:t>
            </a:r>
            <a:endParaRPr b="1" sz="6000">
              <a:latin typeface="Amatic SC"/>
              <a:ea typeface="Amatic SC"/>
              <a:cs typeface="Amatic SC"/>
              <a:sym typeface="Amatic SC"/>
            </a:endParaRPr>
          </a:p>
        </p:txBody>
      </p:sp>
      <p:sp>
        <p:nvSpPr>
          <p:cNvPr id="393" name="Google Shape;393;p53"/>
          <p:cNvSpPr txBox="1"/>
          <p:nvPr/>
        </p:nvSpPr>
        <p:spPr>
          <a:xfrm>
            <a:off x="339775" y="1426175"/>
            <a:ext cx="8424300" cy="1206900"/>
          </a:xfrm>
          <a:prstGeom prst="rect">
            <a:avLst/>
          </a:prstGeom>
          <a:gradFill>
            <a:gsLst>
              <a:gs pos="0">
                <a:srgbClr val="FFFFFF"/>
              </a:gs>
              <a:gs pos="50000">
                <a:srgbClr val="CFE2F3"/>
              </a:gs>
              <a:gs pos="100000">
                <a:srgbClr val="9FC5E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By conducting a systematic literature review, we identify the main approaches currently available to identify fake news and how these approaches can be applied in different situations. Social networks are stepping up in using digital fake news detection tools and educating the public towards spotting fake news. </a:t>
            </a:r>
            <a:endParaRPr b="1">
              <a:latin typeface="Source Code Pro"/>
              <a:ea typeface="Source Code Pro"/>
              <a:cs typeface="Source Code Pro"/>
              <a:sym typeface="Source Code Pro"/>
            </a:endParaRPr>
          </a:p>
        </p:txBody>
      </p:sp>
      <p:sp>
        <p:nvSpPr>
          <p:cNvPr id="394" name="Google Shape;394;p53"/>
          <p:cNvSpPr txBox="1"/>
          <p:nvPr/>
        </p:nvSpPr>
        <p:spPr>
          <a:xfrm>
            <a:off x="339775" y="2823500"/>
            <a:ext cx="3514800" cy="2155800"/>
          </a:xfrm>
          <a:prstGeom prst="rect">
            <a:avLst/>
          </a:prstGeom>
          <a:gradFill>
            <a:gsLst>
              <a:gs pos="0">
                <a:srgbClr val="FFFFFF"/>
              </a:gs>
              <a:gs pos="50000">
                <a:srgbClr val="D9D2E9"/>
              </a:gs>
              <a:gs pos="100000">
                <a:srgbClr val="B4A7D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Source Code Pro"/>
                <a:ea typeface="Source Code Pro"/>
                <a:cs typeface="Source Code Pro"/>
                <a:sym typeface="Source Code Pro"/>
              </a:rPr>
              <a:t>Facebook</a:t>
            </a:r>
            <a:r>
              <a:rPr b="1" lang="en">
                <a:latin typeface="Source Code Pro"/>
                <a:ea typeface="Source Code Pro"/>
                <a:cs typeface="Source Code Pro"/>
                <a:sym typeface="Source Code Pro"/>
              </a:rPr>
              <a:t> uses machine learning algorithms to identify false or sensational claims used in advertising for alternative cures for COVID-19, they place potential fake news articles lower in the news feed, and they provide users with tips on how to identify fake news themselves.</a:t>
            </a:r>
            <a:endParaRPr b="1" sz="1500">
              <a:latin typeface="Source Code Pro"/>
              <a:ea typeface="Source Code Pro"/>
              <a:cs typeface="Source Code Pro"/>
              <a:sym typeface="Source Code Pro"/>
            </a:endParaRPr>
          </a:p>
        </p:txBody>
      </p:sp>
      <p:sp>
        <p:nvSpPr>
          <p:cNvPr id="395" name="Google Shape;395;p53"/>
          <p:cNvSpPr txBox="1"/>
          <p:nvPr/>
        </p:nvSpPr>
        <p:spPr>
          <a:xfrm>
            <a:off x="3925000" y="2823500"/>
            <a:ext cx="4839000" cy="2155800"/>
          </a:xfrm>
          <a:prstGeom prst="rect">
            <a:avLst/>
          </a:prstGeom>
          <a:gradFill>
            <a:gsLst>
              <a:gs pos="0">
                <a:srgbClr val="FFFFFF"/>
              </a:gs>
              <a:gs pos="50000">
                <a:srgbClr val="EAD1DC"/>
              </a:gs>
              <a:gs pos="100000">
                <a:srgbClr val="D5A6B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Another tool, developed to identify fake news on Twitter, has a component called the </a:t>
            </a:r>
            <a:r>
              <a:rPr b="1" lang="en">
                <a:solidFill>
                  <a:srgbClr val="FF00FF"/>
                </a:solidFill>
                <a:latin typeface="Source Code Pro"/>
                <a:ea typeface="Source Code Pro"/>
                <a:cs typeface="Source Code Pro"/>
                <a:sym typeface="Source Code Pro"/>
              </a:rPr>
              <a:t>Twitter Crawler</a:t>
            </a:r>
            <a:r>
              <a:rPr b="1" lang="en">
                <a:latin typeface="Source Code Pro"/>
                <a:ea typeface="Source Code Pro"/>
                <a:cs typeface="Source Code Pro"/>
                <a:sym typeface="Source Code Pro"/>
              </a:rPr>
              <a:t> which collects and stores tweets in a database. When a Twitter user wants to check the accuracy of the news found they can copy a link into this application after which the link will be processed for fake news detection. This process is built on an algorithm called the NER (Named Entity Recognition).</a:t>
            </a:r>
            <a:endParaRPr b="1">
              <a:latin typeface="Source Code Pro"/>
              <a:ea typeface="Source Code Pro"/>
              <a:cs typeface="Source Code Pro"/>
              <a:sym typeface="Source Code Pro"/>
            </a:endParaRPr>
          </a:p>
        </p:txBody>
      </p:sp>
      <p:pic>
        <p:nvPicPr>
          <p:cNvPr id="396" name="Google Shape;396;p53"/>
          <p:cNvPicPr preferRelativeResize="0"/>
          <p:nvPr/>
        </p:nvPicPr>
        <p:blipFill rotWithShape="1">
          <a:blip r:embed="rId3">
            <a:alphaModFix/>
          </a:blip>
          <a:srcRect b="0" l="7594" r="4500" t="0"/>
          <a:stretch/>
        </p:blipFill>
        <p:spPr>
          <a:xfrm>
            <a:off x="7669325" y="172225"/>
            <a:ext cx="1094750" cy="1063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4"/>
          <p:cNvPicPr preferRelativeResize="0"/>
          <p:nvPr/>
        </p:nvPicPr>
        <p:blipFill rotWithShape="1">
          <a:blip r:embed="rId3">
            <a:alphaModFix/>
          </a:blip>
          <a:srcRect b="8684" l="17532" r="14086" t="0"/>
          <a:stretch/>
        </p:blipFill>
        <p:spPr>
          <a:xfrm>
            <a:off x="2914850" y="982800"/>
            <a:ext cx="2805300" cy="2299500"/>
          </a:xfrm>
          <a:prstGeom prst="rect">
            <a:avLst/>
          </a:prstGeom>
          <a:noFill/>
          <a:ln>
            <a:noFill/>
          </a:ln>
        </p:spPr>
      </p:pic>
      <p:sp>
        <p:nvSpPr>
          <p:cNvPr id="402" name="Google Shape;402;p54"/>
          <p:cNvSpPr txBox="1"/>
          <p:nvPr/>
        </p:nvSpPr>
        <p:spPr>
          <a:xfrm>
            <a:off x="155150" y="91563"/>
            <a:ext cx="8900100" cy="6009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Amatic SC"/>
                <a:ea typeface="Amatic SC"/>
                <a:cs typeface="Amatic SC"/>
                <a:sym typeface="Amatic SC"/>
              </a:rPr>
              <a:t>Categories of fake news detection approaches resulting from the systematic literature review </a:t>
            </a:r>
            <a:endParaRPr b="1" sz="2500">
              <a:solidFill>
                <a:srgbClr val="FFFF00"/>
              </a:solidFill>
              <a:latin typeface="Amatic SC"/>
              <a:ea typeface="Amatic SC"/>
              <a:cs typeface="Amatic SC"/>
              <a:sym typeface="Amatic SC"/>
            </a:endParaRPr>
          </a:p>
        </p:txBody>
      </p:sp>
      <p:sp>
        <p:nvSpPr>
          <p:cNvPr id="403" name="Google Shape;403;p54"/>
          <p:cNvSpPr txBox="1"/>
          <p:nvPr/>
        </p:nvSpPr>
        <p:spPr>
          <a:xfrm>
            <a:off x="62775" y="739350"/>
            <a:ext cx="2701200" cy="17514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Language Approach:-</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This approach focuses on the use of linguistics by a human or software program to detect fake news. Most of the people responsible for the spread of fake news have control over what their story is about, but they can often be exposed through the style of their language. The approach considers all the words in a sentence and letters in a word, how they are structured and how it fits together in a paragraph. The focus is therefore on grammar and syntax. There are currently three main methods that contribute to the language approach:</a:t>
            </a:r>
            <a:endParaRPr b="1" sz="600">
              <a:latin typeface="Source Code Pro"/>
              <a:ea typeface="Source Code Pro"/>
              <a:cs typeface="Source Code Pro"/>
              <a:sym typeface="Source Code Pro"/>
            </a:endParaRPr>
          </a:p>
          <a:p>
            <a:pPr indent="0" lvl="0" marL="0" rtl="0" algn="l">
              <a:spcBef>
                <a:spcPts val="0"/>
              </a:spcBef>
              <a:spcAft>
                <a:spcPts val="0"/>
              </a:spcAft>
              <a:buNone/>
            </a:pPr>
            <a:r>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AutoNum type="arabicPeriod"/>
            </a:pPr>
            <a:r>
              <a:rPr b="1" lang="en" sz="600">
                <a:latin typeface="Source Code Pro"/>
                <a:ea typeface="Source Code Pro"/>
                <a:cs typeface="Source Code Pro"/>
                <a:sym typeface="Source Code Pro"/>
              </a:rPr>
              <a:t>Bag of Words (BOW)</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AutoNum type="arabicPeriod"/>
            </a:pPr>
            <a:r>
              <a:rPr b="1" lang="en" sz="600">
                <a:latin typeface="Source Code Pro"/>
                <a:ea typeface="Source Code Pro"/>
                <a:cs typeface="Source Code Pro"/>
                <a:sym typeface="Source Code Pro"/>
              </a:rPr>
              <a:t>Semantic Analysis</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AutoNum type="arabicPeriod"/>
            </a:pPr>
            <a:r>
              <a:rPr b="1" lang="en" sz="600">
                <a:latin typeface="Source Code Pro"/>
                <a:ea typeface="Source Code Pro"/>
                <a:cs typeface="Source Code Pro"/>
                <a:sym typeface="Source Code Pro"/>
              </a:rPr>
              <a:t>Deep Syntax</a:t>
            </a:r>
            <a:endParaRPr b="1" sz="600">
              <a:latin typeface="Source Code Pro"/>
              <a:ea typeface="Source Code Pro"/>
              <a:cs typeface="Source Code Pro"/>
              <a:sym typeface="Source Code Pro"/>
            </a:endParaRPr>
          </a:p>
        </p:txBody>
      </p:sp>
      <p:cxnSp>
        <p:nvCxnSpPr>
          <p:cNvPr id="404" name="Google Shape;404;p54"/>
          <p:cNvCxnSpPr>
            <a:stCxn id="403" idx="3"/>
          </p:cNvCxnSpPr>
          <p:nvPr/>
        </p:nvCxnSpPr>
        <p:spPr>
          <a:xfrm flipH="1" rot="10800000">
            <a:off x="2763975" y="1614750"/>
            <a:ext cx="624900" cy="300"/>
          </a:xfrm>
          <a:prstGeom prst="straightConnector1">
            <a:avLst/>
          </a:prstGeom>
          <a:noFill/>
          <a:ln cap="flat" cmpd="sng" w="19050">
            <a:solidFill>
              <a:schemeClr val="accent1"/>
            </a:solidFill>
            <a:prstDash val="solid"/>
            <a:round/>
            <a:headEnd len="med" w="med" type="stealth"/>
            <a:tailEnd len="med" w="med" type="none"/>
          </a:ln>
        </p:spPr>
      </p:cxnSp>
      <p:cxnSp>
        <p:nvCxnSpPr>
          <p:cNvPr id="405" name="Google Shape;405;p54"/>
          <p:cNvCxnSpPr/>
          <p:nvPr/>
        </p:nvCxnSpPr>
        <p:spPr>
          <a:xfrm flipH="1" rot="10800000">
            <a:off x="2763975" y="2865650"/>
            <a:ext cx="1155600" cy="458400"/>
          </a:xfrm>
          <a:prstGeom prst="straightConnector1">
            <a:avLst/>
          </a:prstGeom>
          <a:noFill/>
          <a:ln cap="flat" cmpd="sng" w="19050">
            <a:solidFill>
              <a:schemeClr val="accent1"/>
            </a:solidFill>
            <a:prstDash val="solid"/>
            <a:round/>
            <a:headEnd len="med" w="med" type="stealth"/>
            <a:tailEnd len="med" w="med" type="none"/>
          </a:ln>
        </p:spPr>
      </p:cxnSp>
      <p:cxnSp>
        <p:nvCxnSpPr>
          <p:cNvPr id="406" name="Google Shape;406;p54"/>
          <p:cNvCxnSpPr/>
          <p:nvPr/>
        </p:nvCxnSpPr>
        <p:spPr>
          <a:xfrm rot="10800000">
            <a:off x="4670103" y="2207191"/>
            <a:ext cx="36300" cy="1290300"/>
          </a:xfrm>
          <a:prstGeom prst="straightConnector1">
            <a:avLst/>
          </a:prstGeom>
          <a:noFill/>
          <a:ln cap="flat" cmpd="sng" w="19050">
            <a:solidFill>
              <a:schemeClr val="accent1"/>
            </a:solidFill>
            <a:prstDash val="solid"/>
            <a:round/>
            <a:headEnd len="med" w="med" type="stealth"/>
            <a:tailEnd len="med" w="med" type="none"/>
          </a:ln>
        </p:spPr>
      </p:cxnSp>
      <p:sp>
        <p:nvSpPr>
          <p:cNvPr id="407" name="Google Shape;407;p54"/>
          <p:cNvSpPr txBox="1"/>
          <p:nvPr/>
        </p:nvSpPr>
        <p:spPr>
          <a:xfrm>
            <a:off x="62775" y="2571750"/>
            <a:ext cx="2701200" cy="25200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Knowledge Based Approach:- </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Microblogging platforms such as Twitter causes small pieces of false information to spread very quickly to a large number of people. The knowledge-based approach aims at using sources that are external to verify if the news is fake or real and to identify the news before the spread thereof becomes quicker. There are three main categories :</a:t>
            </a:r>
            <a:endParaRPr b="1" sz="600">
              <a:latin typeface="Source Code Pro"/>
              <a:ea typeface="Source Code Pro"/>
              <a:cs typeface="Source Code Pro"/>
              <a:sym typeface="Source Code Pro"/>
            </a:endParaRPr>
          </a:p>
          <a:p>
            <a:pPr indent="0" lvl="0" marL="0" rtl="0" algn="l">
              <a:spcBef>
                <a:spcPts val="0"/>
              </a:spcBef>
              <a:spcAft>
                <a:spcPts val="0"/>
              </a:spcAft>
              <a:buNone/>
            </a:pPr>
            <a:r>
              <a:t/>
            </a:r>
            <a:endParaRPr b="1"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(1) Expert Oriented Fact Checking : </a:t>
            </a:r>
            <a:r>
              <a:rPr lang="en" sz="600">
                <a:latin typeface="Source Code Pro"/>
                <a:ea typeface="Source Code Pro"/>
                <a:cs typeface="Source Code Pro"/>
                <a:sym typeface="Source Code Pro"/>
              </a:rPr>
              <a:t>Requires professionals to evaluate the accuracy of the news manually through research and other studies on the specific claim. Fact checking is the process of assigning certainty to a specific element by comparing the accuracy of the text to another which has previously been fact checked.</a:t>
            </a:r>
            <a:endParaRPr b="1"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(2) Computational Oriented Fact Checking : </a:t>
            </a:r>
            <a:r>
              <a:rPr lang="en" sz="600">
                <a:latin typeface="Source Code Pro"/>
                <a:ea typeface="Source Code Pro"/>
                <a:cs typeface="Source Code Pro"/>
                <a:sym typeface="Source Code Pro"/>
              </a:rPr>
              <a:t>Administer users with an automated fact-checking process that is able to identify if a specific piece of news is true or false. ClaimBuster is an example.</a:t>
            </a:r>
            <a:endParaRPr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(3) Crowd Sourcing Oriented Fact Checking : </a:t>
            </a:r>
            <a:r>
              <a:rPr lang="en" sz="600">
                <a:latin typeface="Source Code Pro"/>
                <a:ea typeface="Source Code Pro"/>
                <a:cs typeface="Source Code Pro"/>
                <a:sym typeface="Source Code Pro"/>
              </a:rPr>
              <a:t>gives the opportunity for a group of people to make a collective decision through examining the accuracy of news. The accuracy of the news is completely based on the wisdom of the c</a:t>
            </a:r>
            <a:r>
              <a:rPr b="1" lang="en" sz="600">
                <a:latin typeface="Source Code Pro"/>
                <a:ea typeface="Source Code Pro"/>
                <a:cs typeface="Source Code Pro"/>
                <a:sym typeface="Source Code Pro"/>
              </a:rPr>
              <a:t>r</a:t>
            </a:r>
            <a:r>
              <a:rPr lang="en" sz="600">
                <a:latin typeface="Source Code Pro"/>
                <a:ea typeface="Source Code Pro"/>
                <a:cs typeface="Source Code Pro"/>
                <a:sym typeface="Source Code Pro"/>
              </a:rPr>
              <a:t>owd. Kiskkit is an example.</a:t>
            </a:r>
            <a:endParaRPr sz="600">
              <a:latin typeface="Source Code Pro"/>
              <a:ea typeface="Source Code Pro"/>
              <a:cs typeface="Source Code Pro"/>
              <a:sym typeface="Source Code Pro"/>
            </a:endParaRPr>
          </a:p>
          <a:p>
            <a:pPr indent="0" lvl="0" marL="0" rtl="0" algn="l">
              <a:spcBef>
                <a:spcPts val="0"/>
              </a:spcBef>
              <a:spcAft>
                <a:spcPts val="0"/>
              </a:spcAft>
              <a:buNone/>
            </a:pPr>
            <a:r>
              <a:t/>
            </a:r>
            <a:endParaRPr b="1" sz="600">
              <a:latin typeface="Source Code Pro"/>
              <a:ea typeface="Source Code Pro"/>
              <a:cs typeface="Source Code Pro"/>
              <a:sym typeface="Source Code Pro"/>
            </a:endParaRPr>
          </a:p>
        </p:txBody>
      </p:sp>
      <p:cxnSp>
        <p:nvCxnSpPr>
          <p:cNvPr id="408" name="Google Shape;408;p54"/>
          <p:cNvCxnSpPr/>
          <p:nvPr/>
        </p:nvCxnSpPr>
        <p:spPr>
          <a:xfrm rot="10800000">
            <a:off x="5244797" y="2327244"/>
            <a:ext cx="614100" cy="834300"/>
          </a:xfrm>
          <a:prstGeom prst="straightConnector1">
            <a:avLst/>
          </a:prstGeom>
          <a:noFill/>
          <a:ln cap="flat" cmpd="sng" w="19050">
            <a:solidFill>
              <a:schemeClr val="accent1"/>
            </a:solidFill>
            <a:prstDash val="solid"/>
            <a:round/>
            <a:headEnd len="med" w="med" type="stealth"/>
            <a:tailEnd len="med" w="med" type="none"/>
          </a:ln>
        </p:spPr>
      </p:cxnSp>
      <p:cxnSp>
        <p:nvCxnSpPr>
          <p:cNvPr id="409" name="Google Shape;409;p54"/>
          <p:cNvCxnSpPr/>
          <p:nvPr/>
        </p:nvCxnSpPr>
        <p:spPr>
          <a:xfrm rot="10800000">
            <a:off x="4477804" y="1243988"/>
            <a:ext cx="1401600" cy="24600"/>
          </a:xfrm>
          <a:prstGeom prst="straightConnector1">
            <a:avLst/>
          </a:prstGeom>
          <a:noFill/>
          <a:ln cap="flat" cmpd="sng" w="19050">
            <a:solidFill>
              <a:schemeClr val="accent1"/>
            </a:solidFill>
            <a:prstDash val="solid"/>
            <a:round/>
            <a:headEnd len="med" w="med" type="stealth"/>
            <a:tailEnd len="med" w="med" type="none"/>
          </a:ln>
        </p:spPr>
      </p:cxnSp>
      <p:sp>
        <p:nvSpPr>
          <p:cNvPr id="410" name="Google Shape;410;p54"/>
          <p:cNvSpPr txBox="1"/>
          <p:nvPr/>
        </p:nvSpPr>
        <p:spPr>
          <a:xfrm>
            <a:off x="2914850" y="3504775"/>
            <a:ext cx="2805300" cy="15870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Hybrid Approach:-</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A hybrid model which helps to identify fake news on social media through using a combination of human and machine learning to help identify fake news</a:t>
            </a:r>
            <a:r>
              <a:rPr lang="en" sz="600">
                <a:latin typeface="Source Code Pro"/>
                <a:ea typeface="Source Code Pro"/>
                <a:cs typeface="Source Code Pro"/>
                <a:sym typeface="Source Code Pro"/>
              </a:rPr>
              <a:t>. </a:t>
            </a:r>
            <a:r>
              <a:rPr b="1" lang="en" sz="600">
                <a:latin typeface="Source Code Pro"/>
                <a:ea typeface="Source Code Pro"/>
                <a:cs typeface="Source Code Pro"/>
                <a:sym typeface="Source Code Pro"/>
              </a:rPr>
              <a:t>To make the hybrid model effective it combines social media news with machine learning and a network approach. A hybrid model called CSI (capture, score, integrate) has been developed and functions on the main elements:</a:t>
            </a:r>
            <a:endParaRPr b="1"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(1) capture - </a:t>
            </a:r>
            <a:r>
              <a:rPr lang="en" sz="600">
                <a:latin typeface="Source Code Pro"/>
                <a:ea typeface="Source Code Pro"/>
                <a:cs typeface="Source Code Pro"/>
                <a:sym typeface="Source Code Pro"/>
              </a:rPr>
              <a:t>the process of extracting representations of articles by using a Recurrent Neutral Network (RNN)</a:t>
            </a:r>
            <a:endParaRPr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(2) Score – </a:t>
            </a:r>
            <a:r>
              <a:rPr lang="en" sz="600">
                <a:latin typeface="Source Code Pro"/>
                <a:ea typeface="Source Code Pro"/>
                <a:cs typeface="Source Code Pro"/>
                <a:sym typeface="Source Code Pro"/>
              </a:rPr>
              <a:t>to create a score and representation vector</a:t>
            </a:r>
            <a:endParaRPr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(3) Integrate – </a:t>
            </a:r>
            <a:r>
              <a:rPr lang="en" sz="600">
                <a:latin typeface="Source Code Pro"/>
                <a:ea typeface="Source Code Pro"/>
                <a:cs typeface="Source Code Pro"/>
                <a:sym typeface="Source Code Pro"/>
              </a:rPr>
              <a:t>to integrate the outputs of the capture and score resulting in a vector used for classification.</a:t>
            </a:r>
            <a:endParaRPr sz="600">
              <a:latin typeface="Source Code Pro"/>
              <a:ea typeface="Source Code Pro"/>
              <a:cs typeface="Source Code Pro"/>
              <a:sym typeface="Source Code Pro"/>
            </a:endParaRPr>
          </a:p>
        </p:txBody>
      </p:sp>
      <p:sp>
        <p:nvSpPr>
          <p:cNvPr id="411" name="Google Shape;411;p54"/>
          <p:cNvSpPr txBox="1"/>
          <p:nvPr/>
        </p:nvSpPr>
        <p:spPr>
          <a:xfrm>
            <a:off x="5871025" y="2805600"/>
            <a:ext cx="3184200" cy="22863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Machine Learning Approach:-</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Machine learning algorithms can be used to identify fake news. This is achieved through using different types of training datasets to refine the algorithms. Datasets enables computer scientists to develop new machine learning approaches and techniques. Datasets are used to train the algorithms to identify fake news. A machine learning approach called the rumor identification framework has been developed that legitimizes signals of ambiguous posts so that a person can easily iden-</a:t>
            </a:r>
            <a:endParaRPr b="1"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tify fake news. The framework will alert people of posts that might be fake. The framework is built to combat fake tweets on Twitter and focuses on four main areas: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lang="en" sz="600">
                <a:latin typeface="Source Code Pro"/>
                <a:ea typeface="Source Code Pro"/>
                <a:cs typeface="Source Code Pro"/>
                <a:sym typeface="Source Code Pro"/>
              </a:rPr>
              <a:t>the metadata of tweets</a:t>
            </a:r>
            <a:endParaRPr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lang="en" sz="600">
                <a:latin typeface="Source Code Pro"/>
                <a:ea typeface="Source Code Pro"/>
                <a:cs typeface="Source Code Pro"/>
                <a:sym typeface="Source Code Pro"/>
              </a:rPr>
              <a:t>the source of the tweet</a:t>
            </a:r>
            <a:endParaRPr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lang="en" sz="600">
                <a:latin typeface="Source Code Pro"/>
                <a:ea typeface="Source Code Pro"/>
                <a:cs typeface="Source Code Pro"/>
                <a:sym typeface="Source Code Pro"/>
              </a:rPr>
              <a:t>the date and area of the tweet</a:t>
            </a:r>
            <a:endParaRPr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lang="en" sz="600">
                <a:latin typeface="Source Code Pro"/>
                <a:ea typeface="Source Code Pro"/>
                <a:cs typeface="Source Code Pro"/>
                <a:sym typeface="Source Code Pro"/>
              </a:rPr>
              <a:t>where and when the tweet was developed</a:t>
            </a:r>
            <a:endParaRPr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By studying these four parts of the tweet the framework can be implemented to check the accuracy of the information and to separate the real from the fake. Supporting this framework, the spread of gossip is collected to create datasets with the use of a Twitter Streaming API.</a:t>
            </a:r>
            <a:endParaRPr b="1" sz="600">
              <a:latin typeface="Source Code Pro"/>
              <a:ea typeface="Source Code Pro"/>
              <a:cs typeface="Source Code Pro"/>
              <a:sym typeface="Source Code Pro"/>
            </a:endParaRPr>
          </a:p>
        </p:txBody>
      </p:sp>
      <p:sp>
        <p:nvSpPr>
          <p:cNvPr id="412" name="Google Shape;412;p54"/>
          <p:cNvSpPr txBox="1"/>
          <p:nvPr/>
        </p:nvSpPr>
        <p:spPr>
          <a:xfrm>
            <a:off x="5871025" y="824875"/>
            <a:ext cx="3184200" cy="1848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Topic-Agnostic Approach:-</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900">
                <a:latin typeface="Source Code Pro"/>
                <a:ea typeface="Source Code Pro"/>
                <a:cs typeface="Source Code Pro"/>
                <a:sym typeface="Source Code Pro"/>
              </a:rPr>
              <a:t> </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This category of approaches detect fake news by not considering the content of articles but rather topic-agnostic features. The approach uses linguistic features and web markup capabilities to identify fake news. Some examples of topic-agnostic features are:</a:t>
            </a:r>
            <a:endParaRPr b="1" sz="600">
              <a:latin typeface="Source Code Pro"/>
              <a:ea typeface="Source Code Pro"/>
              <a:cs typeface="Source Code Pro"/>
              <a:sym typeface="Source Code Pro"/>
            </a:endParaRPr>
          </a:p>
          <a:p>
            <a:pPr indent="0" lvl="0" marL="0" rtl="0" algn="l">
              <a:spcBef>
                <a:spcPts val="0"/>
              </a:spcBef>
              <a:spcAft>
                <a:spcPts val="0"/>
              </a:spcAft>
              <a:buNone/>
            </a:pPr>
            <a:r>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b="1" lang="en" sz="600">
                <a:latin typeface="Source Code Pro"/>
                <a:ea typeface="Source Code Pro"/>
                <a:cs typeface="Source Code Pro"/>
                <a:sym typeface="Source Code Pro"/>
              </a:rPr>
              <a:t>A large number of advertisements.</a:t>
            </a:r>
            <a:endParaRPr b="1" sz="600">
              <a:latin typeface="Source Code Pro"/>
              <a:ea typeface="Source Code Pro"/>
              <a:cs typeface="Source Code Pro"/>
              <a:sym typeface="Source Code Pro"/>
            </a:endParaRPr>
          </a:p>
          <a:p>
            <a:pPr indent="0" lvl="0" marL="457200" rtl="0" algn="l">
              <a:spcBef>
                <a:spcPts val="0"/>
              </a:spcBef>
              <a:spcAft>
                <a:spcPts val="0"/>
              </a:spcAft>
              <a:buNone/>
            </a:pPr>
            <a:r>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b="1" lang="en" sz="600">
                <a:latin typeface="Source Code Pro"/>
                <a:ea typeface="Source Code Pro"/>
                <a:cs typeface="Source Code Pro"/>
                <a:sym typeface="Source Code Pro"/>
              </a:rPr>
              <a:t>Longer headlines with eye-catching phrases.</a:t>
            </a:r>
            <a:endParaRPr b="1" sz="600">
              <a:latin typeface="Source Code Pro"/>
              <a:ea typeface="Source Code Pro"/>
              <a:cs typeface="Source Code Pro"/>
              <a:sym typeface="Source Code Pro"/>
            </a:endParaRPr>
          </a:p>
          <a:p>
            <a:pPr indent="0" lvl="0" marL="457200" rtl="0" algn="l">
              <a:spcBef>
                <a:spcPts val="0"/>
              </a:spcBef>
              <a:spcAft>
                <a:spcPts val="0"/>
              </a:spcAft>
              <a:buNone/>
            </a:pPr>
            <a:r>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b="1" lang="en" sz="600">
                <a:latin typeface="Source Code Pro"/>
                <a:ea typeface="Source Code Pro"/>
                <a:cs typeface="Source Code Pro"/>
                <a:sym typeface="Source Code Pro"/>
              </a:rPr>
              <a:t>Different text patterns from mainstream news to induce emotive catching phrases.</a:t>
            </a:r>
            <a:endParaRPr b="1" sz="600">
              <a:latin typeface="Source Code Pro"/>
              <a:ea typeface="Source Code Pro"/>
              <a:cs typeface="Source Code Pro"/>
              <a:sym typeface="Source Code Pro"/>
            </a:endParaRPr>
          </a:p>
          <a:p>
            <a:pPr indent="0" lvl="0" marL="457200" rtl="0" algn="l">
              <a:spcBef>
                <a:spcPts val="0"/>
              </a:spcBef>
              <a:spcAft>
                <a:spcPts val="0"/>
              </a:spcAft>
              <a:buNone/>
            </a:pPr>
            <a:r>
              <a:rPr b="1" lang="en" sz="600">
                <a:latin typeface="Source Code Pro"/>
                <a:ea typeface="Source Code Pro"/>
                <a:cs typeface="Source Code Pro"/>
                <a:sym typeface="Source Code Pro"/>
              </a:rPr>
              <a:t>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b="1" lang="en" sz="600">
                <a:latin typeface="Source Code Pro"/>
                <a:ea typeface="Source Code Pro"/>
                <a:cs typeface="Source Code Pro"/>
                <a:sym typeface="Source Code Pro"/>
              </a:rPr>
              <a:t>Presence of an author name.</a:t>
            </a:r>
            <a:endParaRPr b="1" sz="600">
              <a:latin typeface="Source Code Pro"/>
              <a:ea typeface="Source Code Pro"/>
              <a:cs typeface="Source Code Pro"/>
              <a:sym typeface="Source Code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nvSpPr>
        <p:spPr>
          <a:xfrm>
            <a:off x="2260950" y="149850"/>
            <a:ext cx="4622100" cy="1016100"/>
          </a:xfrm>
          <a:prstGeom prst="rect">
            <a:avLst/>
          </a:prstGeom>
          <a:gradFill>
            <a:gsLst>
              <a:gs pos="0">
                <a:srgbClr val="F5D0D0"/>
              </a:gs>
              <a:gs pos="100000">
                <a:srgbClr val="D96868"/>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Amatic SC"/>
                <a:ea typeface="Amatic SC"/>
                <a:cs typeface="Amatic SC"/>
                <a:sym typeface="Amatic SC"/>
              </a:rPr>
              <a:t>MODULE DESCRIPTION</a:t>
            </a:r>
            <a:endParaRPr b="1" sz="6000">
              <a:latin typeface="Amatic SC"/>
              <a:ea typeface="Amatic SC"/>
              <a:cs typeface="Amatic SC"/>
              <a:sym typeface="Amatic SC"/>
            </a:endParaRPr>
          </a:p>
        </p:txBody>
      </p:sp>
      <p:sp>
        <p:nvSpPr>
          <p:cNvPr id="418" name="Google Shape;418;p55"/>
          <p:cNvSpPr txBox="1"/>
          <p:nvPr/>
        </p:nvSpPr>
        <p:spPr>
          <a:xfrm>
            <a:off x="220000" y="1497000"/>
            <a:ext cx="2252400" cy="6075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Importing and installing datasets and libraries</a:t>
            </a:r>
            <a:endParaRPr>
              <a:latin typeface="Comic Sans MS"/>
              <a:ea typeface="Comic Sans MS"/>
              <a:cs typeface="Comic Sans MS"/>
              <a:sym typeface="Comic Sans MS"/>
            </a:endParaRPr>
          </a:p>
        </p:txBody>
      </p:sp>
      <p:sp>
        <p:nvSpPr>
          <p:cNvPr id="419" name="Google Shape;419;p55"/>
          <p:cNvSpPr txBox="1"/>
          <p:nvPr/>
        </p:nvSpPr>
        <p:spPr>
          <a:xfrm>
            <a:off x="2781338" y="1498000"/>
            <a:ext cx="3142500" cy="6075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Assigning 0 and 1 values to fake and true news and creating a table</a:t>
            </a:r>
            <a:endParaRPr>
              <a:latin typeface="Comic Sans MS"/>
              <a:ea typeface="Comic Sans MS"/>
              <a:cs typeface="Comic Sans MS"/>
              <a:sym typeface="Comic Sans MS"/>
            </a:endParaRPr>
          </a:p>
        </p:txBody>
      </p:sp>
      <p:sp>
        <p:nvSpPr>
          <p:cNvPr id="420" name="Google Shape;420;p55"/>
          <p:cNvSpPr txBox="1"/>
          <p:nvPr/>
        </p:nvSpPr>
        <p:spPr>
          <a:xfrm>
            <a:off x="6232800" y="1382800"/>
            <a:ext cx="2671500" cy="8379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Cleaning the original data by removing the stop-words and counting unique words</a:t>
            </a:r>
            <a:endParaRPr>
              <a:latin typeface="Comic Sans MS"/>
              <a:ea typeface="Comic Sans MS"/>
              <a:cs typeface="Comic Sans MS"/>
              <a:sym typeface="Comic Sans MS"/>
            </a:endParaRPr>
          </a:p>
        </p:txBody>
      </p:sp>
      <p:sp>
        <p:nvSpPr>
          <p:cNvPr id="421" name="Google Shape;421;p55"/>
          <p:cNvSpPr txBox="1"/>
          <p:nvPr/>
        </p:nvSpPr>
        <p:spPr>
          <a:xfrm>
            <a:off x="6358800" y="2529750"/>
            <a:ext cx="2545500" cy="4191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Visualising the cleaned data</a:t>
            </a:r>
            <a:endParaRPr>
              <a:latin typeface="Comic Sans MS"/>
              <a:ea typeface="Comic Sans MS"/>
              <a:cs typeface="Comic Sans MS"/>
              <a:sym typeface="Comic Sans MS"/>
            </a:endParaRPr>
          </a:p>
        </p:txBody>
      </p:sp>
      <p:sp>
        <p:nvSpPr>
          <p:cNvPr id="422" name="Google Shape;422;p55"/>
          <p:cNvSpPr txBox="1"/>
          <p:nvPr/>
        </p:nvSpPr>
        <p:spPr>
          <a:xfrm>
            <a:off x="3530450" y="2435550"/>
            <a:ext cx="2545500" cy="6075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Take data and divide it into training and testing</a:t>
            </a:r>
            <a:endParaRPr>
              <a:latin typeface="Comic Sans MS"/>
              <a:ea typeface="Comic Sans MS"/>
              <a:cs typeface="Comic Sans MS"/>
              <a:sym typeface="Comic Sans MS"/>
            </a:endParaRPr>
          </a:p>
        </p:txBody>
      </p:sp>
      <p:sp>
        <p:nvSpPr>
          <p:cNvPr id="423" name="Google Shape;423;p55"/>
          <p:cNvSpPr txBox="1"/>
          <p:nvPr/>
        </p:nvSpPr>
        <p:spPr>
          <a:xfrm>
            <a:off x="220000" y="2435538"/>
            <a:ext cx="3027600" cy="607500"/>
          </a:xfrm>
          <a:prstGeom prst="rect">
            <a:avLst/>
          </a:prstGeom>
          <a:solidFill>
            <a:srgbClr val="E6B8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Prepare the data by performing </a:t>
            </a:r>
            <a:r>
              <a:rPr lang="en">
                <a:latin typeface="Comic Sans MS"/>
                <a:ea typeface="Comic Sans MS"/>
                <a:cs typeface="Comic Sans MS"/>
                <a:sym typeface="Comic Sans MS"/>
              </a:rPr>
              <a:t>tokenization</a:t>
            </a:r>
            <a:r>
              <a:rPr lang="en">
                <a:latin typeface="Comic Sans MS"/>
                <a:ea typeface="Comic Sans MS"/>
                <a:cs typeface="Comic Sans MS"/>
                <a:sym typeface="Comic Sans MS"/>
              </a:rPr>
              <a:t> and padding</a:t>
            </a:r>
            <a:endParaRPr>
              <a:latin typeface="Comic Sans MS"/>
              <a:ea typeface="Comic Sans MS"/>
              <a:cs typeface="Comic Sans MS"/>
              <a:sym typeface="Comic Sans MS"/>
            </a:endParaRPr>
          </a:p>
        </p:txBody>
      </p:sp>
      <p:sp>
        <p:nvSpPr>
          <p:cNvPr id="424" name="Google Shape;424;p55"/>
          <p:cNvSpPr txBox="1"/>
          <p:nvPr/>
        </p:nvSpPr>
        <p:spPr>
          <a:xfrm>
            <a:off x="220000" y="3310250"/>
            <a:ext cx="2084700" cy="8379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Using LSTM Networks as an extension to neural networks</a:t>
            </a:r>
            <a:endParaRPr>
              <a:latin typeface="Comic Sans MS"/>
              <a:ea typeface="Comic Sans MS"/>
              <a:cs typeface="Comic Sans MS"/>
              <a:sym typeface="Comic Sans MS"/>
            </a:endParaRPr>
          </a:p>
        </p:txBody>
      </p:sp>
      <p:sp>
        <p:nvSpPr>
          <p:cNvPr id="425" name="Google Shape;425;p55"/>
          <p:cNvSpPr txBox="1"/>
          <p:nvPr/>
        </p:nvSpPr>
        <p:spPr>
          <a:xfrm>
            <a:off x="2543025" y="3310238"/>
            <a:ext cx="3142500" cy="8379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Building a LSTM model and using embedding layer which reduces the usage of variables significantly</a:t>
            </a:r>
            <a:endParaRPr>
              <a:latin typeface="Comic Sans MS"/>
              <a:ea typeface="Comic Sans MS"/>
              <a:cs typeface="Comic Sans MS"/>
              <a:sym typeface="Comic Sans MS"/>
            </a:endParaRPr>
          </a:p>
        </p:txBody>
      </p:sp>
      <p:sp>
        <p:nvSpPr>
          <p:cNvPr id="426" name="Google Shape;426;p55"/>
          <p:cNvSpPr txBox="1"/>
          <p:nvPr/>
        </p:nvSpPr>
        <p:spPr>
          <a:xfrm>
            <a:off x="5923850" y="3425438"/>
            <a:ext cx="2980500" cy="607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Fitting our model to the training data and training the model</a:t>
            </a:r>
            <a:endParaRPr>
              <a:latin typeface="Comic Sans MS"/>
              <a:ea typeface="Comic Sans MS"/>
              <a:cs typeface="Comic Sans MS"/>
              <a:sym typeface="Comic Sans MS"/>
            </a:endParaRPr>
          </a:p>
        </p:txBody>
      </p:sp>
      <p:sp>
        <p:nvSpPr>
          <p:cNvPr id="427" name="Google Shape;427;p55"/>
          <p:cNvSpPr txBox="1"/>
          <p:nvPr/>
        </p:nvSpPr>
        <p:spPr>
          <a:xfrm>
            <a:off x="2455950" y="4415325"/>
            <a:ext cx="4232100" cy="6075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Model makes prediction of fake and real news and getting the accuracy of the prediction</a:t>
            </a:r>
            <a:endParaRPr>
              <a:latin typeface="Comic Sans MS"/>
              <a:ea typeface="Comic Sans MS"/>
              <a:cs typeface="Comic Sans MS"/>
              <a:sym typeface="Comic Sans MS"/>
            </a:endParaRPr>
          </a:p>
        </p:txBody>
      </p:sp>
      <p:cxnSp>
        <p:nvCxnSpPr>
          <p:cNvPr id="428" name="Google Shape;428;p55"/>
          <p:cNvCxnSpPr>
            <a:stCxn id="418" idx="3"/>
            <a:endCxn id="419" idx="1"/>
          </p:cNvCxnSpPr>
          <p:nvPr/>
        </p:nvCxnSpPr>
        <p:spPr>
          <a:xfrm>
            <a:off x="2472400" y="1800750"/>
            <a:ext cx="309000" cy="900"/>
          </a:xfrm>
          <a:prstGeom prst="straightConnector1">
            <a:avLst/>
          </a:prstGeom>
          <a:noFill/>
          <a:ln cap="flat" cmpd="sng" w="9525">
            <a:solidFill>
              <a:srgbClr val="FFFFFF"/>
            </a:solidFill>
            <a:prstDash val="solid"/>
            <a:round/>
            <a:headEnd len="med" w="med" type="none"/>
            <a:tailEnd len="med" w="med" type="triangle"/>
          </a:ln>
        </p:spPr>
      </p:cxnSp>
      <p:cxnSp>
        <p:nvCxnSpPr>
          <p:cNvPr id="429" name="Google Shape;429;p55"/>
          <p:cNvCxnSpPr>
            <a:stCxn id="419" idx="3"/>
            <a:endCxn id="420" idx="1"/>
          </p:cNvCxnSpPr>
          <p:nvPr/>
        </p:nvCxnSpPr>
        <p:spPr>
          <a:xfrm>
            <a:off x="5923838" y="1801750"/>
            <a:ext cx="309000" cy="0"/>
          </a:xfrm>
          <a:prstGeom prst="straightConnector1">
            <a:avLst/>
          </a:prstGeom>
          <a:noFill/>
          <a:ln cap="flat" cmpd="sng" w="9525">
            <a:solidFill>
              <a:srgbClr val="FFFFFF"/>
            </a:solidFill>
            <a:prstDash val="solid"/>
            <a:round/>
            <a:headEnd len="med" w="med" type="none"/>
            <a:tailEnd len="med" w="med" type="triangle"/>
          </a:ln>
        </p:spPr>
      </p:cxnSp>
      <p:cxnSp>
        <p:nvCxnSpPr>
          <p:cNvPr id="430" name="Google Shape;430;p55"/>
          <p:cNvCxnSpPr>
            <a:stCxn id="420" idx="2"/>
            <a:endCxn id="421" idx="0"/>
          </p:cNvCxnSpPr>
          <p:nvPr/>
        </p:nvCxnSpPr>
        <p:spPr>
          <a:xfrm>
            <a:off x="7568550" y="2220700"/>
            <a:ext cx="63000" cy="309000"/>
          </a:xfrm>
          <a:prstGeom prst="straightConnector1">
            <a:avLst/>
          </a:prstGeom>
          <a:noFill/>
          <a:ln cap="flat" cmpd="sng" w="9525">
            <a:solidFill>
              <a:srgbClr val="FFFFFF"/>
            </a:solidFill>
            <a:prstDash val="solid"/>
            <a:round/>
            <a:headEnd len="med" w="med" type="none"/>
            <a:tailEnd len="med" w="med" type="triangle"/>
          </a:ln>
        </p:spPr>
      </p:cxnSp>
      <p:cxnSp>
        <p:nvCxnSpPr>
          <p:cNvPr id="431" name="Google Shape;431;p55"/>
          <p:cNvCxnSpPr>
            <a:stCxn id="421" idx="1"/>
            <a:endCxn id="422" idx="3"/>
          </p:cNvCxnSpPr>
          <p:nvPr/>
        </p:nvCxnSpPr>
        <p:spPr>
          <a:xfrm rot="10800000">
            <a:off x="6075900" y="2739300"/>
            <a:ext cx="282900" cy="0"/>
          </a:xfrm>
          <a:prstGeom prst="straightConnector1">
            <a:avLst/>
          </a:prstGeom>
          <a:noFill/>
          <a:ln cap="flat" cmpd="sng" w="9525">
            <a:solidFill>
              <a:srgbClr val="FFFFFF"/>
            </a:solidFill>
            <a:prstDash val="solid"/>
            <a:round/>
            <a:headEnd len="med" w="med" type="none"/>
            <a:tailEnd len="med" w="med" type="triangle"/>
          </a:ln>
        </p:spPr>
      </p:cxnSp>
      <p:cxnSp>
        <p:nvCxnSpPr>
          <p:cNvPr id="432" name="Google Shape;432;p55"/>
          <p:cNvCxnSpPr>
            <a:stCxn id="422" idx="1"/>
            <a:endCxn id="423" idx="3"/>
          </p:cNvCxnSpPr>
          <p:nvPr/>
        </p:nvCxnSpPr>
        <p:spPr>
          <a:xfrm rot="10800000">
            <a:off x="3247550" y="2739300"/>
            <a:ext cx="282900" cy="0"/>
          </a:xfrm>
          <a:prstGeom prst="straightConnector1">
            <a:avLst/>
          </a:prstGeom>
          <a:noFill/>
          <a:ln cap="flat" cmpd="sng" w="9525">
            <a:solidFill>
              <a:srgbClr val="FFFFFF"/>
            </a:solidFill>
            <a:prstDash val="solid"/>
            <a:round/>
            <a:headEnd len="med" w="med" type="none"/>
            <a:tailEnd len="med" w="med" type="triangle"/>
          </a:ln>
        </p:spPr>
      </p:cxnSp>
      <p:cxnSp>
        <p:nvCxnSpPr>
          <p:cNvPr id="433" name="Google Shape;433;p55"/>
          <p:cNvCxnSpPr>
            <a:stCxn id="423" idx="2"/>
            <a:endCxn id="424" idx="0"/>
          </p:cNvCxnSpPr>
          <p:nvPr/>
        </p:nvCxnSpPr>
        <p:spPr>
          <a:xfrm flipH="1">
            <a:off x="1262200" y="3043038"/>
            <a:ext cx="471600" cy="267300"/>
          </a:xfrm>
          <a:prstGeom prst="straightConnector1">
            <a:avLst/>
          </a:prstGeom>
          <a:noFill/>
          <a:ln cap="flat" cmpd="sng" w="9525">
            <a:solidFill>
              <a:srgbClr val="FFFFFF"/>
            </a:solidFill>
            <a:prstDash val="solid"/>
            <a:round/>
            <a:headEnd len="med" w="med" type="none"/>
            <a:tailEnd len="med" w="med" type="triangle"/>
          </a:ln>
        </p:spPr>
      </p:cxnSp>
      <p:cxnSp>
        <p:nvCxnSpPr>
          <p:cNvPr id="434" name="Google Shape;434;p55"/>
          <p:cNvCxnSpPr>
            <a:stCxn id="424" idx="3"/>
            <a:endCxn id="425" idx="1"/>
          </p:cNvCxnSpPr>
          <p:nvPr/>
        </p:nvCxnSpPr>
        <p:spPr>
          <a:xfrm>
            <a:off x="2304700" y="3729200"/>
            <a:ext cx="238200" cy="0"/>
          </a:xfrm>
          <a:prstGeom prst="straightConnector1">
            <a:avLst/>
          </a:prstGeom>
          <a:noFill/>
          <a:ln cap="flat" cmpd="sng" w="9525">
            <a:solidFill>
              <a:srgbClr val="FFFFFF"/>
            </a:solidFill>
            <a:prstDash val="solid"/>
            <a:round/>
            <a:headEnd len="med" w="med" type="none"/>
            <a:tailEnd len="med" w="med" type="triangle"/>
          </a:ln>
        </p:spPr>
      </p:cxnSp>
      <p:cxnSp>
        <p:nvCxnSpPr>
          <p:cNvPr id="435" name="Google Shape;435;p55"/>
          <p:cNvCxnSpPr>
            <a:stCxn id="425" idx="3"/>
            <a:endCxn id="426" idx="1"/>
          </p:cNvCxnSpPr>
          <p:nvPr/>
        </p:nvCxnSpPr>
        <p:spPr>
          <a:xfrm>
            <a:off x="5685525" y="3729188"/>
            <a:ext cx="238200" cy="0"/>
          </a:xfrm>
          <a:prstGeom prst="straightConnector1">
            <a:avLst/>
          </a:prstGeom>
          <a:noFill/>
          <a:ln cap="flat" cmpd="sng" w="9525">
            <a:solidFill>
              <a:srgbClr val="FFFFFF"/>
            </a:solidFill>
            <a:prstDash val="solid"/>
            <a:round/>
            <a:headEnd len="med" w="med" type="none"/>
            <a:tailEnd len="med" w="med" type="triangle"/>
          </a:ln>
        </p:spPr>
      </p:cxnSp>
      <p:cxnSp>
        <p:nvCxnSpPr>
          <p:cNvPr id="436" name="Google Shape;436;p55"/>
          <p:cNvCxnSpPr>
            <a:stCxn id="426" idx="2"/>
            <a:endCxn id="427" idx="3"/>
          </p:cNvCxnSpPr>
          <p:nvPr/>
        </p:nvCxnSpPr>
        <p:spPr>
          <a:xfrm flipH="1">
            <a:off x="6688100" y="4032938"/>
            <a:ext cx="726000" cy="6861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6"/>
          <p:cNvSpPr txBox="1"/>
          <p:nvPr/>
        </p:nvSpPr>
        <p:spPr>
          <a:xfrm>
            <a:off x="1054350" y="136277"/>
            <a:ext cx="7136100" cy="711600"/>
          </a:xfrm>
          <a:prstGeom prst="rect">
            <a:avLst/>
          </a:prstGeom>
          <a:gradFill>
            <a:gsLst>
              <a:gs pos="0">
                <a:srgbClr val="DBD4EB"/>
              </a:gs>
              <a:gs pos="100000">
                <a:srgbClr val="9180BB"/>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Amatic SC"/>
                <a:ea typeface="Amatic SC"/>
                <a:cs typeface="Amatic SC"/>
                <a:sym typeface="Amatic SC"/>
              </a:rPr>
              <a:t>MODULE WORK FLOW EXPLANATION</a:t>
            </a:r>
            <a:endParaRPr b="1" sz="5200">
              <a:latin typeface="Amatic SC"/>
              <a:ea typeface="Amatic SC"/>
              <a:cs typeface="Amatic SC"/>
              <a:sym typeface="Amatic SC"/>
            </a:endParaRPr>
          </a:p>
        </p:txBody>
      </p:sp>
      <p:sp>
        <p:nvSpPr>
          <p:cNvPr id="442" name="Google Shape;442;p56"/>
          <p:cNvSpPr txBox="1"/>
          <p:nvPr/>
        </p:nvSpPr>
        <p:spPr>
          <a:xfrm>
            <a:off x="100800" y="990766"/>
            <a:ext cx="8942400" cy="7116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700">
                <a:solidFill>
                  <a:srgbClr val="FFFFFF"/>
                </a:solidFill>
                <a:latin typeface="Amatic SC"/>
                <a:ea typeface="Amatic SC"/>
                <a:cs typeface="Amatic SC"/>
                <a:sym typeface="Amatic SC"/>
              </a:rPr>
              <a:t>TASK #1: UNDERSTAND THE PROBLEM STATEMENT AND BUSINESS CASE</a:t>
            </a:r>
            <a:endParaRPr b="1" sz="3700">
              <a:solidFill>
                <a:srgbClr val="FFFFFF"/>
              </a:solidFill>
              <a:latin typeface="Amatic SC"/>
              <a:ea typeface="Amatic SC"/>
              <a:cs typeface="Amatic SC"/>
              <a:sym typeface="Amatic SC"/>
            </a:endParaRPr>
          </a:p>
        </p:txBody>
      </p:sp>
      <p:sp>
        <p:nvSpPr>
          <p:cNvPr id="443" name="Google Shape;443;p56"/>
          <p:cNvSpPr txBox="1"/>
          <p:nvPr/>
        </p:nvSpPr>
        <p:spPr>
          <a:xfrm>
            <a:off x="100800" y="1702375"/>
            <a:ext cx="8942400" cy="26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Amatic SC"/>
                <a:ea typeface="Amatic SC"/>
                <a:cs typeface="Amatic SC"/>
                <a:sym typeface="Amatic SC"/>
              </a:rPr>
              <a:t>➢	Right now, we live in a world of mis-information and fake news. The goal of this hands-on project is to detect fake news based on Recurrent Neural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Networks.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Natural language processing (NLP) work by converting word (text) into numbers. • These numbers are then used to train an Al/ML models to make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predictions.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Al/ML-based fake news detector is crucial for companies and media to automatically predict whether circulating news is fake or not.</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In this case study, we will analyze thousands of news text to detect if it is fake or not.</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1500">
              <a:solidFill>
                <a:srgbClr val="FFFFFF"/>
              </a:solidFill>
              <a:latin typeface="Amatic SC"/>
              <a:ea typeface="Amatic SC"/>
              <a:cs typeface="Amatic SC"/>
              <a:sym typeface="Amatic SC"/>
            </a:endParaRPr>
          </a:p>
        </p:txBody>
      </p:sp>
      <p:sp>
        <p:nvSpPr>
          <p:cNvPr id="444" name="Google Shape;444;p56"/>
          <p:cNvSpPr txBox="1"/>
          <p:nvPr/>
        </p:nvSpPr>
        <p:spPr>
          <a:xfrm>
            <a:off x="100800" y="4236050"/>
            <a:ext cx="9043200" cy="71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Amatic SC"/>
                <a:ea typeface="Amatic SC"/>
                <a:cs typeface="Amatic SC"/>
                <a:sym typeface="Amatic SC"/>
              </a:rPr>
              <a:t>TASK #2: IMPORT LIBRARIES AND DATASETS , TASK #3: PERFORM EXPLORATORY DATA ANALYSIS </a:t>
            </a:r>
            <a:endParaRPr b="1" sz="2800">
              <a:latin typeface="Amatic SC"/>
              <a:ea typeface="Amatic SC"/>
              <a:cs typeface="Amatic SC"/>
              <a:sym typeface="Amatic S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idx="1" type="body"/>
          </p:nvPr>
        </p:nvSpPr>
        <p:spPr>
          <a:xfrm>
            <a:off x="311700" y="1280200"/>
            <a:ext cx="8520600" cy="3340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FFFFFF"/>
              </a:solidFill>
              <a:latin typeface="Times New Roman"/>
              <a:ea typeface="Times New Roman"/>
              <a:cs typeface="Times New Roman"/>
              <a:sym typeface="Times New Roman"/>
            </a:endParaRPr>
          </a:p>
        </p:txBody>
      </p:sp>
      <p:sp>
        <p:nvSpPr>
          <p:cNvPr id="450" name="Google Shape;450;p57"/>
          <p:cNvSpPr txBox="1"/>
          <p:nvPr/>
        </p:nvSpPr>
        <p:spPr>
          <a:xfrm>
            <a:off x="1337550" y="102300"/>
            <a:ext cx="6468900" cy="925500"/>
          </a:xfrm>
          <a:prstGeom prst="rect">
            <a:avLst/>
          </a:prstGeom>
          <a:gradFill>
            <a:gsLst>
              <a:gs pos="0">
                <a:srgbClr val="F5D0D0"/>
              </a:gs>
              <a:gs pos="100000">
                <a:srgbClr val="D96868"/>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latin typeface="Amatic SC"/>
                <a:ea typeface="Amatic SC"/>
                <a:cs typeface="Amatic SC"/>
                <a:sym typeface="Amatic SC"/>
              </a:rPr>
              <a:t>TASK#4 : Performing data cleaning</a:t>
            </a:r>
            <a:endParaRPr b="1" sz="4500">
              <a:latin typeface="Amatic SC"/>
              <a:ea typeface="Amatic SC"/>
              <a:cs typeface="Amatic SC"/>
              <a:sym typeface="Amatic SC"/>
            </a:endParaRPr>
          </a:p>
        </p:txBody>
      </p:sp>
      <p:sp>
        <p:nvSpPr>
          <p:cNvPr id="451" name="Google Shape;451;p57"/>
          <p:cNvSpPr txBox="1"/>
          <p:nvPr/>
        </p:nvSpPr>
        <p:spPr>
          <a:xfrm>
            <a:off x="217050" y="2731875"/>
            <a:ext cx="1735500" cy="1504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Stopwords:</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Common words or words that are more commonly used</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Like: is, are, we..</a:t>
            </a:r>
            <a:endParaRPr>
              <a:latin typeface="Lora"/>
              <a:ea typeface="Lora"/>
              <a:cs typeface="Lora"/>
              <a:sym typeface="Lora"/>
            </a:endParaRPr>
          </a:p>
        </p:txBody>
      </p:sp>
      <p:sp>
        <p:nvSpPr>
          <p:cNvPr id="452" name="Google Shape;452;p57"/>
          <p:cNvSpPr txBox="1"/>
          <p:nvPr/>
        </p:nvSpPr>
        <p:spPr>
          <a:xfrm>
            <a:off x="432975" y="1206563"/>
            <a:ext cx="40812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1:Download stopwords using</a:t>
            </a:r>
            <a:r>
              <a:rPr b="1" lang="en" sz="1800">
                <a:solidFill>
                  <a:srgbClr val="FFFFFF"/>
                </a:solidFill>
                <a:latin typeface="Times New Roman"/>
                <a:ea typeface="Times New Roman"/>
                <a:cs typeface="Times New Roman"/>
                <a:sym typeface="Times New Roman"/>
              </a:rPr>
              <a:t> </a:t>
            </a:r>
            <a:r>
              <a:rPr b="1" lang="en" sz="1800">
                <a:highlight>
                  <a:srgbClr val="FFFF00"/>
                </a:highlight>
                <a:latin typeface="Times New Roman"/>
                <a:ea typeface="Times New Roman"/>
                <a:cs typeface="Times New Roman"/>
                <a:sym typeface="Times New Roman"/>
              </a:rPr>
              <a:t>nltk</a:t>
            </a:r>
            <a:r>
              <a:rPr lang="en" sz="1800">
                <a:solidFill>
                  <a:srgbClr val="FFFFFF"/>
                </a:solidFill>
                <a:latin typeface="Times New Roman"/>
                <a:ea typeface="Times New Roman"/>
                <a:cs typeface="Times New Roman"/>
                <a:sym typeface="Times New Roman"/>
              </a:rPr>
              <a:t>.</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3" name="Google Shape;453;p57"/>
          <p:cNvSpPr txBox="1"/>
          <p:nvPr/>
        </p:nvSpPr>
        <p:spPr>
          <a:xfrm>
            <a:off x="806700" y="1663763"/>
            <a:ext cx="40812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2: Function that removes stopwords.</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4" name="Google Shape;454;p57"/>
          <p:cNvSpPr txBox="1"/>
          <p:nvPr/>
        </p:nvSpPr>
        <p:spPr>
          <a:xfrm>
            <a:off x="1337550" y="2137175"/>
            <a:ext cx="42492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3: Applying the function to dataframe.</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5" name="Google Shape;455;p57"/>
          <p:cNvSpPr txBox="1"/>
          <p:nvPr/>
        </p:nvSpPr>
        <p:spPr>
          <a:xfrm>
            <a:off x="2105200" y="2610575"/>
            <a:ext cx="5795700" cy="4368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4: Obtaining the total words in the cleaned dataframe.</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6" name="Google Shape;456;p57"/>
          <p:cNvSpPr txBox="1"/>
          <p:nvPr/>
        </p:nvSpPr>
        <p:spPr>
          <a:xfrm>
            <a:off x="3264725" y="3760150"/>
            <a:ext cx="40812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6: Joining the words into a string. </a:t>
            </a:r>
            <a:endParaRPr>
              <a:latin typeface="Source Code Pro"/>
              <a:ea typeface="Source Code Pro"/>
              <a:cs typeface="Source Code Pro"/>
              <a:sym typeface="Source Code Pro"/>
            </a:endParaRPr>
          </a:p>
        </p:txBody>
      </p:sp>
      <p:sp>
        <p:nvSpPr>
          <p:cNvPr id="457" name="Google Shape;457;p57"/>
          <p:cNvSpPr txBox="1"/>
          <p:nvPr/>
        </p:nvSpPr>
        <p:spPr>
          <a:xfrm>
            <a:off x="2919675" y="3181825"/>
            <a:ext cx="53853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5: Obtaining the total number of unique words.</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8" name="Google Shape;458;p57"/>
          <p:cNvSpPr/>
          <p:nvPr/>
        </p:nvSpPr>
        <p:spPr>
          <a:xfrm rot="-1360876">
            <a:off x="4899638" y="1130861"/>
            <a:ext cx="667523" cy="6639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
          <p:cNvSpPr/>
          <p:nvPr/>
        </p:nvSpPr>
        <p:spPr>
          <a:xfrm rot="-1360876">
            <a:off x="5567438" y="1651386"/>
            <a:ext cx="667523" cy="6639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7"/>
          <p:cNvSpPr/>
          <p:nvPr/>
        </p:nvSpPr>
        <p:spPr>
          <a:xfrm>
            <a:off x="7991813" y="2319267"/>
            <a:ext cx="667500" cy="6639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7"/>
          <p:cNvSpPr/>
          <p:nvPr/>
        </p:nvSpPr>
        <p:spPr>
          <a:xfrm rot="-1977033">
            <a:off x="2391680" y="3381316"/>
            <a:ext cx="599542" cy="859162"/>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342900" lvl="0" marL="457200" rtl="0" algn="l">
              <a:lnSpc>
                <a:spcPct val="90000"/>
              </a:lnSpc>
              <a:spcBef>
                <a:spcPts val="1600"/>
              </a:spcBef>
              <a:spcAft>
                <a:spcPts val="0"/>
              </a:spcAft>
              <a:buSzPts val="1800"/>
              <a:buFont typeface="Times New Roman"/>
              <a:buChar char="●"/>
            </a:pPr>
            <a:r>
              <a:rPr lang="en">
                <a:solidFill>
                  <a:srgbClr val="FFFFFF"/>
                </a:solidFill>
                <a:latin typeface="Times New Roman"/>
                <a:ea typeface="Times New Roman"/>
                <a:cs typeface="Times New Roman"/>
                <a:sym typeface="Times New Roman"/>
              </a:rPr>
              <a:t>We need </a:t>
            </a:r>
            <a:r>
              <a:rPr b="1" lang="en">
                <a:solidFill>
                  <a:srgbClr val="000000"/>
                </a:solidFill>
                <a:highlight>
                  <a:srgbClr val="FFFF00"/>
                </a:highlight>
                <a:latin typeface="Times New Roman"/>
                <a:ea typeface="Times New Roman"/>
                <a:cs typeface="Times New Roman"/>
                <a:sym typeface="Times New Roman"/>
              </a:rPr>
              <a:t>countplot</a:t>
            </a:r>
            <a:r>
              <a:rPr lang="en">
                <a:solidFill>
                  <a:srgbClr val="FFFFFF"/>
                </a:solidFill>
                <a:latin typeface="Times New Roman"/>
                <a:ea typeface="Times New Roman"/>
                <a:cs typeface="Times New Roman"/>
                <a:sym typeface="Times New Roman"/>
              </a:rPr>
              <a:t> to see how many subjects we have.</a:t>
            </a:r>
            <a:endParaRPr>
              <a:solidFill>
                <a:srgbClr val="FFFFFF"/>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Then we plot word cloud for text that is real as well as fake.</a:t>
            </a:r>
            <a:endParaRPr>
              <a:solidFill>
                <a:srgbClr val="FFFFFF"/>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To obtain the maximum length of the words,</a:t>
            </a:r>
            <a:r>
              <a:rPr lang="en" sz="1700">
                <a:solidFill>
                  <a:srgbClr val="FFFFFF"/>
                </a:solidFill>
                <a:latin typeface="Times New Roman"/>
                <a:ea typeface="Times New Roman"/>
                <a:cs typeface="Times New Roman"/>
                <a:sym typeface="Times New Roman"/>
              </a:rPr>
              <a:t> </a:t>
            </a:r>
            <a:r>
              <a:rPr lang="en">
                <a:solidFill>
                  <a:srgbClr val="FFFFFF"/>
                </a:solidFill>
                <a:latin typeface="Times New Roman"/>
                <a:ea typeface="Times New Roman"/>
                <a:cs typeface="Times New Roman"/>
                <a:sym typeface="Times New Roman"/>
              </a:rPr>
              <a:t>length of maximum document (News)will be needed to create word embeddings.</a:t>
            </a:r>
            <a:endParaRPr>
              <a:solidFill>
                <a:srgbClr val="FFFFFF"/>
              </a:solidFill>
              <a:latin typeface="Times New Roman"/>
              <a:ea typeface="Times New Roman"/>
              <a:cs typeface="Times New Roman"/>
              <a:sym typeface="Times New Roman"/>
            </a:endParaRPr>
          </a:p>
          <a:p>
            <a:pPr indent="0" lvl="0" marL="457200" rtl="0" algn="l">
              <a:lnSpc>
                <a:spcPct val="90000"/>
              </a:lnSpc>
              <a:spcBef>
                <a:spcPts val="1600"/>
              </a:spcBef>
              <a:spcAft>
                <a:spcPts val="0"/>
              </a:spcAft>
              <a:buNone/>
            </a:pPr>
            <a:r>
              <a:t/>
            </a:r>
            <a:endParaRPr sz="1900">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sz="1900">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ctr">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ctr">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ctr">
              <a:spcBef>
                <a:spcPts val="1600"/>
              </a:spcBef>
              <a:spcAft>
                <a:spcPts val="1600"/>
              </a:spcAft>
              <a:buNone/>
            </a:pPr>
            <a:r>
              <a:t/>
            </a:r>
            <a:endParaRPr>
              <a:solidFill>
                <a:srgbClr val="FFFFFF"/>
              </a:solidFill>
              <a:latin typeface="Times New Roman"/>
              <a:ea typeface="Times New Roman"/>
              <a:cs typeface="Times New Roman"/>
              <a:sym typeface="Times New Roman"/>
            </a:endParaRPr>
          </a:p>
        </p:txBody>
      </p:sp>
      <p:sp>
        <p:nvSpPr>
          <p:cNvPr id="467" name="Google Shape;467;p58"/>
          <p:cNvSpPr txBox="1"/>
          <p:nvPr/>
        </p:nvSpPr>
        <p:spPr>
          <a:xfrm>
            <a:off x="1898200" y="287800"/>
            <a:ext cx="5619300" cy="7572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Amatic SC"/>
                <a:ea typeface="Amatic SC"/>
                <a:cs typeface="Amatic SC"/>
                <a:sym typeface="Amatic SC"/>
              </a:rPr>
              <a:t>TASK#5 : VISUALISE CLEANED UP DATASET</a:t>
            </a:r>
            <a:endParaRPr b="1" sz="3500">
              <a:latin typeface="Amatic SC"/>
              <a:ea typeface="Amatic SC"/>
              <a:cs typeface="Amatic SC"/>
              <a:sym typeface="Amatic SC"/>
            </a:endParaRPr>
          </a:p>
        </p:txBody>
      </p:sp>
      <p:sp>
        <p:nvSpPr>
          <p:cNvPr id="468" name="Google Shape;468;p58"/>
          <p:cNvSpPr txBox="1"/>
          <p:nvPr/>
        </p:nvSpPr>
        <p:spPr>
          <a:xfrm>
            <a:off x="617950" y="1228675"/>
            <a:ext cx="8179800" cy="636600"/>
          </a:xfrm>
          <a:prstGeom prst="rect">
            <a:avLst/>
          </a:prstGeom>
          <a:gradFill>
            <a:gsLst>
              <a:gs pos="0">
                <a:srgbClr val="D4E5F5"/>
              </a:gs>
              <a:gs pos="100000">
                <a:srgbClr val="70A4D5"/>
              </a:gs>
            </a:gsLst>
            <a:lin ang="5400012" scaled="0"/>
          </a:gra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1800">
                <a:latin typeface="Times New Roman"/>
                <a:ea typeface="Times New Roman"/>
                <a:cs typeface="Times New Roman"/>
                <a:sym typeface="Times New Roman"/>
              </a:rPr>
              <a:t>Word cloud is a powerful visualisation for</a:t>
            </a:r>
            <a:r>
              <a:rPr lang="en" sz="1500">
                <a:latin typeface="Times New Roman"/>
                <a:ea typeface="Times New Roman"/>
                <a:cs typeface="Times New Roman"/>
                <a:sym typeface="Times New Roman"/>
              </a:rPr>
              <a:t> </a:t>
            </a:r>
            <a:r>
              <a:rPr lang="en" sz="1800">
                <a:latin typeface="Times New Roman"/>
                <a:ea typeface="Times New Roman"/>
                <a:cs typeface="Times New Roman"/>
                <a:sym typeface="Times New Roman"/>
              </a:rPr>
              <a:t>text data - to see how commonly the word is used.</a:t>
            </a:r>
            <a:endParaRPr sz="1800">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9"/>
          <p:cNvSpPr txBox="1"/>
          <p:nvPr/>
        </p:nvSpPr>
        <p:spPr>
          <a:xfrm>
            <a:off x="536400" y="81650"/>
            <a:ext cx="8071200" cy="1469700"/>
          </a:xfrm>
          <a:prstGeom prst="rect">
            <a:avLst/>
          </a:prstGeom>
          <a:gradFill>
            <a:gsLst>
              <a:gs pos="0">
                <a:srgbClr val="FDECDB"/>
              </a:gs>
              <a:gs pos="100000">
                <a:srgbClr val="F0A96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1F1F1F"/>
                </a:solidFill>
                <a:latin typeface="Amatic SC"/>
                <a:ea typeface="Amatic SC"/>
                <a:cs typeface="Amatic SC"/>
                <a:sym typeface="Amatic SC"/>
              </a:rPr>
              <a:t>TASK#6 : Prepare the data by performing tokenization and padding</a:t>
            </a:r>
            <a:endParaRPr sz="4800">
              <a:latin typeface="Amatic SC"/>
              <a:ea typeface="Amatic SC"/>
              <a:cs typeface="Amatic SC"/>
              <a:sym typeface="Amatic SC"/>
            </a:endParaRPr>
          </a:p>
        </p:txBody>
      </p:sp>
      <p:sp>
        <p:nvSpPr>
          <p:cNvPr id="474" name="Google Shape;474;p59"/>
          <p:cNvSpPr/>
          <p:nvPr/>
        </p:nvSpPr>
        <p:spPr>
          <a:xfrm>
            <a:off x="69975" y="1880600"/>
            <a:ext cx="17496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Prepare data before training LSTM network</a:t>
            </a:r>
            <a:endParaRPr b="1" sz="2400">
              <a:latin typeface="Amatic SC"/>
              <a:ea typeface="Amatic SC"/>
              <a:cs typeface="Amatic SC"/>
              <a:sym typeface="Amatic SC"/>
            </a:endParaRPr>
          </a:p>
        </p:txBody>
      </p:sp>
      <p:sp>
        <p:nvSpPr>
          <p:cNvPr id="475" name="Google Shape;475;p59"/>
          <p:cNvSpPr/>
          <p:nvPr/>
        </p:nvSpPr>
        <p:spPr>
          <a:xfrm>
            <a:off x="1586200" y="3493175"/>
            <a:ext cx="19479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Take data and divide it into training and testing DATA</a:t>
            </a:r>
            <a:endParaRPr b="1" sz="2400">
              <a:latin typeface="Amatic SC"/>
              <a:ea typeface="Amatic SC"/>
              <a:cs typeface="Amatic SC"/>
              <a:sym typeface="Amatic SC"/>
            </a:endParaRPr>
          </a:p>
        </p:txBody>
      </p:sp>
      <p:sp>
        <p:nvSpPr>
          <p:cNvPr id="476" name="Google Shape;476;p59"/>
          <p:cNvSpPr/>
          <p:nvPr/>
        </p:nvSpPr>
        <p:spPr>
          <a:xfrm>
            <a:off x="3359025" y="1880600"/>
            <a:ext cx="25893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Perform tokenization – convert text into bunch of numbers(integers)</a:t>
            </a:r>
            <a:endParaRPr b="1" sz="2400">
              <a:latin typeface="Amatic SC"/>
              <a:ea typeface="Amatic SC"/>
              <a:cs typeface="Amatic SC"/>
              <a:sym typeface="Amatic SC"/>
            </a:endParaRPr>
          </a:p>
        </p:txBody>
      </p:sp>
      <p:sp>
        <p:nvSpPr>
          <p:cNvPr id="477" name="Google Shape;477;p59"/>
          <p:cNvSpPr/>
          <p:nvPr/>
        </p:nvSpPr>
        <p:spPr>
          <a:xfrm>
            <a:off x="5808350" y="3493175"/>
            <a:ext cx="17496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Perform</a:t>
            </a:r>
            <a:r>
              <a:rPr b="1" lang="en" sz="2400">
                <a:latin typeface="Amatic SC"/>
                <a:ea typeface="Amatic SC"/>
                <a:cs typeface="Amatic SC"/>
                <a:sym typeface="Amatic SC"/>
              </a:rPr>
              <a:t> padding</a:t>
            </a:r>
            <a:endParaRPr b="1" sz="2400">
              <a:latin typeface="Amatic SC"/>
              <a:ea typeface="Amatic SC"/>
              <a:cs typeface="Amatic SC"/>
              <a:sym typeface="Amatic SC"/>
            </a:endParaRPr>
          </a:p>
        </p:txBody>
      </p:sp>
      <p:sp>
        <p:nvSpPr>
          <p:cNvPr id="478" name="Google Shape;478;p59"/>
          <p:cNvSpPr/>
          <p:nvPr/>
        </p:nvSpPr>
        <p:spPr>
          <a:xfrm>
            <a:off x="7324425" y="1880600"/>
            <a:ext cx="17496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Ready to train model</a:t>
            </a:r>
            <a:endParaRPr b="1" sz="2400">
              <a:latin typeface="Amatic SC"/>
              <a:ea typeface="Amatic SC"/>
              <a:cs typeface="Amatic SC"/>
              <a:sym typeface="Amatic SC"/>
            </a:endParaRPr>
          </a:p>
        </p:txBody>
      </p:sp>
      <p:cxnSp>
        <p:nvCxnSpPr>
          <p:cNvPr id="479" name="Google Shape;479;p59"/>
          <p:cNvCxnSpPr/>
          <p:nvPr/>
        </p:nvCxnSpPr>
        <p:spPr>
          <a:xfrm>
            <a:off x="1586200" y="3277375"/>
            <a:ext cx="326700" cy="466500"/>
          </a:xfrm>
          <a:prstGeom prst="straightConnector1">
            <a:avLst/>
          </a:prstGeom>
          <a:noFill/>
          <a:ln cap="flat" cmpd="sng" w="19050">
            <a:solidFill>
              <a:srgbClr val="000000"/>
            </a:solidFill>
            <a:prstDash val="solid"/>
            <a:round/>
            <a:headEnd len="med" w="med" type="none"/>
            <a:tailEnd len="med" w="med" type="triangle"/>
          </a:ln>
        </p:spPr>
      </p:cxnSp>
      <p:cxnSp>
        <p:nvCxnSpPr>
          <p:cNvPr id="480" name="Google Shape;480;p59"/>
          <p:cNvCxnSpPr/>
          <p:nvPr/>
        </p:nvCxnSpPr>
        <p:spPr>
          <a:xfrm flipH="1" rot="10800000">
            <a:off x="3335700" y="3253975"/>
            <a:ext cx="338100" cy="408300"/>
          </a:xfrm>
          <a:prstGeom prst="straightConnector1">
            <a:avLst/>
          </a:prstGeom>
          <a:noFill/>
          <a:ln cap="flat" cmpd="sng" w="19050">
            <a:solidFill>
              <a:srgbClr val="000000"/>
            </a:solidFill>
            <a:prstDash val="solid"/>
            <a:round/>
            <a:headEnd len="med" w="med" type="none"/>
            <a:tailEnd len="med" w="med" type="triangle"/>
          </a:ln>
        </p:spPr>
      </p:cxnSp>
      <p:cxnSp>
        <p:nvCxnSpPr>
          <p:cNvPr id="481" name="Google Shape;481;p59"/>
          <p:cNvCxnSpPr/>
          <p:nvPr/>
        </p:nvCxnSpPr>
        <p:spPr>
          <a:xfrm>
            <a:off x="5738325" y="3300700"/>
            <a:ext cx="408300" cy="454800"/>
          </a:xfrm>
          <a:prstGeom prst="straightConnector1">
            <a:avLst/>
          </a:prstGeom>
          <a:noFill/>
          <a:ln cap="flat" cmpd="sng" w="19050">
            <a:solidFill>
              <a:srgbClr val="000000"/>
            </a:solidFill>
            <a:prstDash val="solid"/>
            <a:round/>
            <a:headEnd len="med" w="med" type="none"/>
            <a:tailEnd len="med" w="med" type="triangle"/>
          </a:ln>
        </p:spPr>
      </p:cxnSp>
      <p:cxnSp>
        <p:nvCxnSpPr>
          <p:cNvPr id="482" name="Google Shape;482;p59"/>
          <p:cNvCxnSpPr/>
          <p:nvPr/>
        </p:nvCxnSpPr>
        <p:spPr>
          <a:xfrm flipH="1" rot="10800000">
            <a:off x="7289550" y="3184100"/>
            <a:ext cx="338100" cy="466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0"/>
          <p:cNvSpPr txBox="1"/>
          <p:nvPr/>
        </p:nvSpPr>
        <p:spPr>
          <a:xfrm>
            <a:off x="1930200" y="174950"/>
            <a:ext cx="5283600" cy="1026600"/>
          </a:xfrm>
          <a:prstGeom prst="rect">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Amatic SC"/>
                <a:ea typeface="Amatic SC"/>
                <a:cs typeface="Amatic SC"/>
                <a:sym typeface="Amatic SC"/>
              </a:rPr>
              <a:t>TOKENIZATION</a:t>
            </a:r>
            <a:endParaRPr b="1" sz="4800">
              <a:latin typeface="Amatic SC"/>
              <a:ea typeface="Amatic SC"/>
              <a:cs typeface="Amatic SC"/>
              <a:sym typeface="Amatic SC"/>
            </a:endParaRPr>
          </a:p>
        </p:txBody>
      </p:sp>
      <p:sp>
        <p:nvSpPr>
          <p:cNvPr id="488" name="Google Shape;488;p60"/>
          <p:cNvSpPr txBox="1"/>
          <p:nvPr/>
        </p:nvSpPr>
        <p:spPr>
          <a:xfrm>
            <a:off x="326575" y="1487000"/>
            <a:ext cx="3440700" cy="3440700"/>
          </a:xfrm>
          <a:prstGeom prst="rect">
            <a:avLst/>
          </a:prstGeom>
          <a:gradFill>
            <a:gsLst>
              <a:gs pos="0">
                <a:srgbClr val="F3F3F3"/>
              </a:gs>
              <a:gs pos="100000">
                <a:srgbClr val="FFE599"/>
              </a:gs>
            </a:gsLst>
            <a:lin ang="5400700" scaled="0"/>
          </a:gra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Amatic SC"/>
              <a:buChar char="●"/>
            </a:pPr>
            <a:r>
              <a:rPr b="1" lang="en" sz="2400">
                <a:latin typeface="Amatic SC"/>
                <a:ea typeface="Amatic SC"/>
                <a:cs typeface="Amatic SC"/>
                <a:sym typeface="Amatic SC"/>
              </a:rPr>
              <a:t>Text information can’t be </a:t>
            </a:r>
            <a:r>
              <a:rPr b="1" lang="en" sz="2400">
                <a:latin typeface="Amatic SC"/>
                <a:ea typeface="Amatic SC"/>
                <a:cs typeface="Amatic SC"/>
                <a:sym typeface="Amatic SC"/>
              </a:rPr>
              <a:t>fed into ML model.</a:t>
            </a:r>
            <a:endParaRPr b="1" sz="2400">
              <a:latin typeface="Amatic SC"/>
              <a:ea typeface="Amatic SC"/>
              <a:cs typeface="Amatic SC"/>
              <a:sym typeface="Amatic SC"/>
            </a:endParaRPr>
          </a:p>
          <a:p>
            <a:pPr indent="-317500" lvl="0" marL="457200" rtl="0" algn="l">
              <a:spcBef>
                <a:spcPts val="0"/>
              </a:spcBef>
              <a:spcAft>
                <a:spcPts val="0"/>
              </a:spcAft>
              <a:buSzPts val="1400"/>
              <a:buFont typeface="Amatic SC"/>
              <a:buChar char="●"/>
            </a:pPr>
            <a:r>
              <a:rPr b="1" lang="en" sz="2400">
                <a:latin typeface="Amatic SC"/>
                <a:ea typeface="Amatic SC"/>
                <a:cs typeface="Amatic SC"/>
                <a:sym typeface="Amatic SC"/>
              </a:rPr>
              <a:t>Take the bunch of text and transform/convert it into tokens ( consider them to be bunch of numbers) and train the AI-ML model.</a:t>
            </a:r>
            <a:endParaRPr b="1" sz="2400">
              <a:latin typeface="Amatic SC"/>
              <a:ea typeface="Amatic SC"/>
              <a:cs typeface="Amatic SC"/>
              <a:sym typeface="Amatic SC"/>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489" name="Google Shape;489;p60"/>
          <p:cNvPicPr preferRelativeResize="0"/>
          <p:nvPr/>
        </p:nvPicPr>
        <p:blipFill rotWithShape="1">
          <a:blip r:embed="rId3">
            <a:alphaModFix/>
          </a:blip>
          <a:srcRect b="-1201" l="0" r="1234" t="25150"/>
          <a:stretch/>
        </p:blipFill>
        <p:spPr>
          <a:xfrm>
            <a:off x="4105475" y="1487025"/>
            <a:ext cx="4851900" cy="3440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nvSpPr>
        <p:spPr>
          <a:xfrm>
            <a:off x="227825" y="162175"/>
            <a:ext cx="8646000" cy="1506000"/>
          </a:xfrm>
          <a:prstGeom prst="rect">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Amatic SC"/>
                <a:ea typeface="Amatic SC"/>
                <a:cs typeface="Amatic SC"/>
                <a:sym typeface="Amatic SC"/>
              </a:rPr>
              <a:t>TASK#7 : Understand the intuition behind recurrent neural networks</a:t>
            </a:r>
            <a:endParaRPr b="1" sz="4800">
              <a:latin typeface="Amatic SC"/>
              <a:ea typeface="Amatic SC"/>
              <a:cs typeface="Amatic SC"/>
              <a:sym typeface="Amatic SC"/>
            </a:endParaRPr>
          </a:p>
        </p:txBody>
      </p:sp>
      <p:sp>
        <p:nvSpPr>
          <p:cNvPr id="495" name="Google Shape;495;p61"/>
          <p:cNvSpPr txBox="1"/>
          <p:nvPr/>
        </p:nvSpPr>
        <p:spPr>
          <a:xfrm>
            <a:off x="227825" y="2005925"/>
            <a:ext cx="2973000" cy="2964000"/>
          </a:xfrm>
          <a:prstGeom prst="rect">
            <a:avLst/>
          </a:prstGeom>
          <a:gradFill>
            <a:gsLst>
              <a:gs pos="0">
                <a:srgbClr val="F3F3F3"/>
              </a:gs>
              <a:gs pos="50000">
                <a:srgbClr val="FCE5CD"/>
              </a:gs>
              <a:gs pos="100000">
                <a:srgbClr val="B6D7A8"/>
              </a:gs>
            </a:gsLst>
            <a:lin ang="5400700" scaled="0"/>
          </a:gra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Amatic SC"/>
              <a:buChar char="●"/>
            </a:pPr>
            <a:r>
              <a:rPr b="1" lang="en" sz="2300">
                <a:latin typeface="Amatic SC"/>
                <a:ea typeface="Amatic SC"/>
                <a:cs typeface="Amatic SC"/>
                <a:sym typeface="Amatic SC"/>
              </a:rPr>
              <a:t>RNN-output fed back as input</a:t>
            </a:r>
            <a:endParaRPr b="1" sz="2300">
              <a:latin typeface="Amatic SC"/>
              <a:ea typeface="Amatic SC"/>
              <a:cs typeface="Amatic SC"/>
              <a:sym typeface="Amatic SC"/>
            </a:endParaRPr>
          </a:p>
          <a:p>
            <a:pPr indent="-317500" lvl="0" marL="457200" rtl="0" algn="l">
              <a:spcBef>
                <a:spcPts val="0"/>
              </a:spcBef>
              <a:spcAft>
                <a:spcPts val="0"/>
              </a:spcAft>
              <a:buSzPts val="1400"/>
              <a:buFont typeface="Amatic SC"/>
              <a:buChar char="●"/>
            </a:pPr>
            <a:r>
              <a:rPr b="1" lang="en" sz="2300">
                <a:latin typeface="Amatic SC"/>
                <a:ea typeface="Amatic SC"/>
                <a:cs typeface="Amatic SC"/>
                <a:sym typeface="Amatic SC"/>
              </a:rPr>
              <a:t>so output not only depends on input, it also depends on what happened in the past- memory effect</a:t>
            </a:r>
            <a:endParaRPr b="1" sz="2300">
              <a:latin typeface="Amatic SC"/>
              <a:ea typeface="Amatic SC"/>
              <a:cs typeface="Amatic SC"/>
              <a:sym typeface="Amatic SC"/>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496" name="Google Shape;496;p61"/>
          <p:cNvPicPr preferRelativeResize="0"/>
          <p:nvPr/>
        </p:nvPicPr>
        <p:blipFill>
          <a:blip r:embed="rId3">
            <a:alphaModFix/>
          </a:blip>
          <a:stretch>
            <a:fillRect/>
          </a:stretch>
        </p:blipFill>
        <p:spPr>
          <a:xfrm>
            <a:off x="3521675" y="2005925"/>
            <a:ext cx="5352149" cy="2963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ctrTitle"/>
          </p:nvPr>
        </p:nvSpPr>
        <p:spPr>
          <a:xfrm>
            <a:off x="311700" y="392150"/>
            <a:ext cx="8520600" cy="2690400"/>
          </a:xfrm>
          <a:prstGeom prst="rect">
            <a:avLst/>
          </a:prstGeom>
          <a:solidFill>
            <a:srgbClr val="CFE2F3"/>
          </a:solidFill>
        </p:spPr>
        <p:txBody>
          <a:bodyPr anchorCtr="0" anchor="ctr" bIns="91425" lIns="91425" spcFirstLastPara="1" rIns="91425" wrap="square" tIns="91425">
            <a:noAutofit/>
          </a:bodyPr>
          <a:lstStyle/>
          <a:p>
            <a:pPr indent="457200" lvl="0" marL="457200" rtl="0" algn="l">
              <a:spcBef>
                <a:spcPts val="0"/>
              </a:spcBef>
              <a:spcAft>
                <a:spcPts val="0"/>
              </a:spcAft>
              <a:buNone/>
            </a:pPr>
            <a:r>
              <a:rPr lang="en"/>
              <a:t>INTRODUCTION</a:t>
            </a:r>
            <a:endParaRPr/>
          </a:p>
        </p:txBody>
      </p:sp>
      <p:sp>
        <p:nvSpPr>
          <p:cNvPr id="90" name="Google Shape;90;p17"/>
          <p:cNvSpPr txBox="1"/>
          <p:nvPr/>
        </p:nvSpPr>
        <p:spPr>
          <a:xfrm>
            <a:off x="1140250" y="3656225"/>
            <a:ext cx="6903300" cy="1028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CFE2F3"/>
              </a:buClr>
              <a:buSzPts val="2400"/>
              <a:buFont typeface="Lora"/>
              <a:buChar char="●"/>
            </a:pPr>
            <a:r>
              <a:rPr lang="en" sz="2400">
                <a:solidFill>
                  <a:srgbClr val="CFE2F3"/>
                </a:solidFill>
                <a:latin typeface="Lora"/>
                <a:ea typeface="Lora"/>
                <a:cs typeface="Lora"/>
                <a:sym typeface="Lora"/>
              </a:rPr>
              <a:t>Defining fake news</a:t>
            </a:r>
            <a:endParaRPr sz="2400">
              <a:solidFill>
                <a:srgbClr val="CFE2F3"/>
              </a:solidFill>
              <a:latin typeface="Lora"/>
              <a:ea typeface="Lora"/>
              <a:cs typeface="Lora"/>
              <a:sym typeface="Lora"/>
            </a:endParaRPr>
          </a:p>
          <a:p>
            <a:pPr indent="-381000" lvl="0" marL="457200" rtl="0" algn="l">
              <a:spcBef>
                <a:spcPts val="0"/>
              </a:spcBef>
              <a:spcAft>
                <a:spcPts val="0"/>
              </a:spcAft>
              <a:buClr>
                <a:srgbClr val="CFE2F3"/>
              </a:buClr>
              <a:buSzPts val="2400"/>
              <a:buFont typeface="Source Code Pro"/>
              <a:buChar char="●"/>
            </a:pPr>
            <a:r>
              <a:rPr lang="en" sz="2400">
                <a:solidFill>
                  <a:srgbClr val="CFE2F3"/>
                </a:solidFill>
                <a:latin typeface="Lora"/>
                <a:ea typeface="Lora"/>
                <a:cs typeface="Lora"/>
                <a:sym typeface="Lora"/>
              </a:rPr>
              <a:t>Project’s objective</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p:txBody>
      </p:sp>
      <p:pic>
        <p:nvPicPr>
          <p:cNvPr id="91" name="Google Shape;91;p17"/>
          <p:cNvPicPr preferRelativeResize="0"/>
          <p:nvPr/>
        </p:nvPicPr>
        <p:blipFill rotWithShape="1">
          <a:blip r:embed="rId3">
            <a:alphaModFix/>
          </a:blip>
          <a:srcRect b="0" l="35519" r="6185" t="10386"/>
          <a:stretch/>
        </p:blipFill>
        <p:spPr>
          <a:xfrm>
            <a:off x="6292675" y="0"/>
            <a:ext cx="2851324" cy="34269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62"/>
          <p:cNvPicPr preferRelativeResize="0"/>
          <p:nvPr/>
        </p:nvPicPr>
        <p:blipFill>
          <a:blip r:embed="rId3">
            <a:alphaModFix/>
          </a:blip>
          <a:stretch>
            <a:fillRect/>
          </a:stretch>
        </p:blipFill>
        <p:spPr>
          <a:xfrm>
            <a:off x="2909225" y="1764075"/>
            <a:ext cx="5943600" cy="3076575"/>
          </a:xfrm>
          <a:prstGeom prst="rect">
            <a:avLst/>
          </a:prstGeom>
          <a:noFill/>
          <a:ln>
            <a:noFill/>
          </a:ln>
        </p:spPr>
      </p:pic>
      <p:sp>
        <p:nvSpPr>
          <p:cNvPr id="502" name="Google Shape;502;p62"/>
          <p:cNvSpPr txBox="1"/>
          <p:nvPr/>
        </p:nvSpPr>
        <p:spPr>
          <a:xfrm>
            <a:off x="1982850" y="208575"/>
            <a:ext cx="5178300" cy="1146900"/>
          </a:xfrm>
          <a:prstGeom prst="rect">
            <a:avLst/>
          </a:prstGeom>
          <a:gradFill>
            <a:gsLst>
              <a:gs pos="0">
                <a:srgbClr val="F3F3F3"/>
              </a:gs>
              <a:gs pos="25000">
                <a:srgbClr val="EFE2E8"/>
              </a:gs>
              <a:gs pos="38000">
                <a:srgbClr val="EDDAE2"/>
              </a:gs>
              <a:gs pos="44000">
                <a:srgbClr val="ECD6DF"/>
              </a:gs>
              <a:gs pos="47000">
                <a:srgbClr val="EBD4DE"/>
              </a:gs>
              <a:gs pos="49000">
                <a:srgbClr val="EBD3DD"/>
              </a:gs>
              <a:gs pos="50000">
                <a:srgbClr val="EAD1DC"/>
              </a:gs>
              <a:gs pos="100000">
                <a:srgbClr val="D5A6BD"/>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Amatic SC"/>
                <a:ea typeface="Amatic SC"/>
                <a:cs typeface="Amatic SC"/>
                <a:sym typeface="Amatic SC"/>
              </a:rPr>
              <a:t>RNN ARCHITECTURE</a:t>
            </a:r>
            <a:endParaRPr b="1" sz="4800">
              <a:latin typeface="Amatic SC"/>
              <a:ea typeface="Amatic SC"/>
              <a:cs typeface="Amatic SC"/>
              <a:sym typeface="Amatic SC"/>
            </a:endParaRPr>
          </a:p>
        </p:txBody>
      </p:sp>
      <p:sp>
        <p:nvSpPr>
          <p:cNvPr id="503" name="Google Shape;503;p62"/>
          <p:cNvSpPr txBox="1"/>
          <p:nvPr/>
        </p:nvSpPr>
        <p:spPr>
          <a:xfrm>
            <a:off x="278025" y="2631275"/>
            <a:ext cx="2305500" cy="1342200"/>
          </a:xfrm>
          <a:prstGeom prst="rect">
            <a:avLst/>
          </a:prstGeom>
          <a:gradFill>
            <a:gsLst>
              <a:gs pos="0">
                <a:srgbClr val="F3F3F3"/>
              </a:gs>
              <a:gs pos="25000">
                <a:srgbClr val="EFE2E8"/>
              </a:gs>
              <a:gs pos="38000">
                <a:srgbClr val="EDDAE2"/>
              </a:gs>
              <a:gs pos="44000">
                <a:srgbClr val="ECD6DF"/>
              </a:gs>
              <a:gs pos="47000">
                <a:srgbClr val="EBD4DE"/>
              </a:gs>
              <a:gs pos="49000">
                <a:srgbClr val="EBD3DD"/>
              </a:gs>
              <a:gs pos="50000">
                <a:srgbClr val="EAD1DC"/>
              </a:gs>
              <a:gs pos="100000">
                <a:srgbClr val="D5A6BD"/>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Amatic SC"/>
                <a:ea typeface="Amatic SC"/>
                <a:cs typeface="Amatic SC"/>
                <a:sym typeface="Amatic SC"/>
              </a:rPr>
              <a:t>x- input LAYER</a:t>
            </a:r>
            <a:endParaRPr b="1" sz="2300">
              <a:latin typeface="Amatic SC"/>
              <a:ea typeface="Amatic SC"/>
              <a:cs typeface="Amatic SC"/>
              <a:sym typeface="Amatic SC"/>
            </a:endParaRPr>
          </a:p>
          <a:p>
            <a:pPr indent="0" lvl="0" marL="0" rtl="0" algn="ctr">
              <a:spcBef>
                <a:spcPts val="0"/>
              </a:spcBef>
              <a:spcAft>
                <a:spcPts val="0"/>
              </a:spcAft>
              <a:buNone/>
            </a:pPr>
            <a:r>
              <a:rPr b="1" lang="en" sz="2300">
                <a:latin typeface="Amatic SC"/>
                <a:ea typeface="Amatic SC"/>
                <a:cs typeface="Amatic SC"/>
                <a:sym typeface="Amatic SC"/>
              </a:rPr>
              <a:t>o- output LAYER</a:t>
            </a:r>
            <a:endParaRPr b="1" sz="2300">
              <a:latin typeface="Amatic SC"/>
              <a:ea typeface="Amatic SC"/>
              <a:cs typeface="Amatic SC"/>
              <a:sym typeface="Amatic SC"/>
            </a:endParaRPr>
          </a:p>
          <a:p>
            <a:pPr indent="0" lvl="0" marL="0" rtl="0" algn="ctr">
              <a:spcBef>
                <a:spcPts val="0"/>
              </a:spcBef>
              <a:spcAft>
                <a:spcPts val="0"/>
              </a:spcAft>
              <a:buNone/>
            </a:pPr>
            <a:r>
              <a:rPr b="1" lang="en" sz="2300">
                <a:latin typeface="Amatic SC"/>
                <a:ea typeface="Amatic SC"/>
                <a:cs typeface="Amatic SC"/>
                <a:sym typeface="Amatic SC"/>
              </a:rPr>
              <a:t>h- hidden layer</a:t>
            </a:r>
            <a:endParaRPr b="1" sz="2300">
              <a:latin typeface="Amatic SC"/>
              <a:ea typeface="Amatic SC"/>
              <a:cs typeface="Amatic SC"/>
              <a:sym typeface="Amatic S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nvSpPr>
        <p:spPr>
          <a:xfrm>
            <a:off x="1514700" y="185400"/>
            <a:ext cx="6114600" cy="1146900"/>
          </a:xfrm>
          <a:prstGeom prst="rect">
            <a:avLst/>
          </a:prstGeom>
          <a:gradFill>
            <a:gsLst>
              <a:gs pos="0">
                <a:srgbClr val="FFFFFF"/>
              </a:gs>
              <a:gs pos="50000">
                <a:srgbClr val="D9D2E9"/>
              </a:gs>
              <a:gs pos="100000">
                <a:srgbClr val="B4A7D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Amatic SC"/>
                <a:ea typeface="Amatic SC"/>
                <a:cs typeface="Amatic SC"/>
                <a:sym typeface="Amatic SC"/>
              </a:rPr>
              <a:t>WHAT MAKES RNNS SO SPECIAL ?</a:t>
            </a:r>
            <a:endParaRPr b="1" sz="4800">
              <a:latin typeface="Amatic SC"/>
              <a:ea typeface="Amatic SC"/>
              <a:cs typeface="Amatic SC"/>
              <a:sym typeface="Amatic SC"/>
            </a:endParaRPr>
          </a:p>
        </p:txBody>
      </p:sp>
      <p:pic>
        <p:nvPicPr>
          <p:cNvPr id="509" name="Google Shape;509;p63"/>
          <p:cNvPicPr preferRelativeResize="0"/>
          <p:nvPr/>
        </p:nvPicPr>
        <p:blipFill>
          <a:blip r:embed="rId3">
            <a:alphaModFix/>
          </a:blip>
          <a:stretch>
            <a:fillRect/>
          </a:stretch>
        </p:blipFill>
        <p:spPr>
          <a:xfrm>
            <a:off x="57925" y="1795600"/>
            <a:ext cx="4622200" cy="3133300"/>
          </a:xfrm>
          <a:prstGeom prst="rect">
            <a:avLst/>
          </a:prstGeom>
          <a:noFill/>
          <a:ln>
            <a:noFill/>
          </a:ln>
        </p:spPr>
      </p:pic>
      <p:pic>
        <p:nvPicPr>
          <p:cNvPr id="510" name="Google Shape;510;p63"/>
          <p:cNvPicPr preferRelativeResize="0"/>
          <p:nvPr/>
        </p:nvPicPr>
        <p:blipFill>
          <a:blip r:embed="rId4">
            <a:alphaModFix/>
          </a:blip>
          <a:stretch>
            <a:fillRect/>
          </a:stretch>
        </p:blipFill>
        <p:spPr>
          <a:xfrm>
            <a:off x="4738050" y="1795600"/>
            <a:ext cx="4257426" cy="3133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64"/>
          <p:cNvPicPr preferRelativeResize="0"/>
          <p:nvPr/>
        </p:nvPicPr>
        <p:blipFill rotWithShape="1">
          <a:blip r:embed="rId3">
            <a:alphaModFix/>
          </a:blip>
          <a:srcRect b="5473" l="0" r="38601" t="0"/>
          <a:stretch/>
        </p:blipFill>
        <p:spPr>
          <a:xfrm>
            <a:off x="440800" y="910549"/>
            <a:ext cx="3572175" cy="2908250"/>
          </a:xfrm>
          <a:prstGeom prst="rect">
            <a:avLst/>
          </a:prstGeom>
          <a:noFill/>
          <a:ln>
            <a:noFill/>
          </a:ln>
        </p:spPr>
      </p:pic>
      <p:pic>
        <p:nvPicPr>
          <p:cNvPr id="516" name="Google Shape;516;p64"/>
          <p:cNvPicPr preferRelativeResize="0"/>
          <p:nvPr/>
        </p:nvPicPr>
        <p:blipFill rotWithShape="1">
          <a:blip r:embed="rId4">
            <a:alphaModFix/>
          </a:blip>
          <a:srcRect b="2725" l="0" r="0" t="13417"/>
          <a:stretch/>
        </p:blipFill>
        <p:spPr>
          <a:xfrm>
            <a:off x="4664675" y="2430750"/>
            <a:ext cx="4023850" cy="2643450"/>
          </a:xfrm>
          <a:prstGeom prst="rect">
            <a:avLst/>
          </a:prstGeom>
          <a:noFill/>
          <a:ln>
            <a:noFill/>
          </a:ln>
        </p:spPr>
      </p:pic>
      <p:pic>
        <p:nvPicPr>
          <p:cNvPr id="517" name="Google Shape;517;p64"/>
          <p:cNvPicPr preferRelativeResize="0"/>
          <p:nvPr/>
        </p:nvPicPr>
        <p:blipFill rotWithShape="1">
          <a:blip r:embed="rId3">
            <a:alphaModFix/>
          </a:blip>
          <a:srcRect b="36424" l="66949" r="4147" t="24219"/>
          <a:stretch/>
        </p:blipFill>
        <p:spPr>
          <a:xfrm>
            <a:off x="707250" y="3760075"/>
            <a:ext cx="1717850" cy="1372850"/>
          </a:xfrm>
          <a:prstGeom prst="rect">
            <a:avLst/>
          </a:prstGeom>
          <a:noFill/>
          <a:ln>
            <a:noFill/>
          </a:ln>
        </p:spPr>
      </p:pic>
      <p:pic>
        <p:nvPicPr>
          <p:cNvPr id="518" name="Google Shape;518;p64"/>
          <p:cNvPicPr preferRelativeResize="0"/>
          <p:nvPr/>
        </p:nvPicPr>
        <p:blipFill rotWithShape="1">
          <a:blip r:embed="rId5">
            <a:alphaModFix/>
          </a:blip>
          <a:srcRect b="52941" l="0" r="1029" t="0"/>
          <a:stretch/>
        </p:blipFill>
        <p:spPr>
          <a:xfrm>
            <a:off x="4664675" y="910550"/>
            <a:ext cx="4023925" cy="1559850"/>
          </a:xfrm>
          <a:prstGeom prst="rect">
            <a:avLst/>
          </a:prstGeom>
          <a:noFill/>
          <a:ln>
            <a:noFill/>
          </a:ln>
        </p:spPr>
      </p:pic>
      <p:sp>
        <p:nvSpPr>
          <p:cNvPr id="519" name="Google Shape;519;p64"/>
          <p:cNvSpPr txBox="1"/>
          <p:nvPr/>
        </p:nvSpPr>
        <p:spPr>
          <a:xfrm>
            <a:off x="1969350" y="69500"/>
            <a:ext cx="5097300" cy="614100"/>
          </a:xfrm>
          <a:prstGeom prst="rect">
            <a:avLst/>
          </a:prstGeom>
          <a:gradFill>
            <a:gsLst>
              <a:gs pos="0">
                <a:srgbClr val="FFFFFF"/>
              </a:gs>
              <a:gs pos="50000">
                <a:srgbClr val="F4CCCC"/>
              </a:gs>
              <a:gs pos="100000">
                <a:srgbClr val="EA9999"/>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Amatic SC"/>
                <a:ea typeface="Amatic SC"/>
                <a:cs typeface="Amatic SC"/>
                <a:sym typeface="Amatic SC"/>
              </a:rPr>
              <a:t>CHALLENGES OF RNN</a:t>
            </a:r>
            <a:endParaRPr b="1" sz="3600">
              <a:latin typeface="Amatic SC"/>
              <a:ea typeface="Amatic SC"/>
              <a:cs typeface="Amatic SC"/>
              <a:sym typeface="Amatic SC"/>
            </a:endParaRPr>
          </a:p>
        </p:txBody>
      </p:sp>
      <p:pic>
        <p:nvPicPr>
          <p:cNvPr id="520" name="Google Shape;520;p64"/>
          <p:cNvPicPr preferRelativeResize="0"/>
          <p:nvPr/>
        </p:nvPicPr>
        <p:blipFill rotWithShape="1">
          <a:blip r:embed="rId3">
            <a:alphaModFix/>
          </a:blip>
          <a:srcRect b="0" l="72055" r="8291" t="64011"/>
          <a:stretch/>
        </p:blipFill>
        <p:spPr>
          <a:xfrm>
            <a:off x="2643663" y="3818800"/>
            <a:ext cx="1168062" cy="1255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5"/>
          <p:cNvSpPr txBox="1"/>
          <p:nvPr/>
        </p:nvSpPr>
        <p:spPr>
          <a:xfrm>
            <a:off x="450450" y="157125"/>
            <a:ext cx="8108100" cy="1110300"/>
          </a:xfrm>
          <a:prstGeom prst="rect">
            <a:avLst/>
          </a:prstGeom>
          <a:gradFill>
            <a:gsLst>
              <a:gs pos="0">
                <a:srgbClr val="FFFFFF"/>
              </a:gs>
              <a:gs pos="100000">
                <a:srgbClr val="B3B3B3"/>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Playfair Display"/>
                <a:ea typeface="Playfair Display"/>
                <a:cs typeface="Playfair Display"/>
                <a:sym typeface="Playfair Display"/>
              </a:rPr>
              <a:t>TASK #8: Understand the intuition between LSTM networks</a:t>
            </a:r>
            <a:endParaRPr sz="3000">
              <a:latin typeface="Playfair Display"/>
              <a:ea typeface="Playfair Display"/>
              <a:cs typeface="Playfair Display"/>
              <a:sym typeface="Playfair Display"/>
            </a:endParaRPr>
          </a:p>
        </p:txBody>
      </p:sp>
      <p:sp>
        <p:nvSpPr>
          <p:cNvPr id="526" name="Google Shape;526;p65"/>
          <p:cNvSpPr txBox="1"/>
          <p:nvPr/>
        </p:nvSpPr>
        <p:spPr>
          <a:xfrm>
            <a:off x="146100" y="1390625"/>
            <a:ext cx="8851800" cy="11103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LSTM networks work better compared to vanilla RNN since they overcome vanishing gradient problem.</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In practice, RNN failed to establish long term dependencies.</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LSTM networks are type of RNN to remember long term network dependencies by default.</a:t>
            </a:r>
            <a:endParaRPr>
              <a:latin typeface="Comic Sans MS"/>
              <a:ea typeface="Comic Sans MS"/>
              <a:cs typeface="Comic Sans MS"/>
              <a:sym typeface="Comic Sans MS"/>
            </a:endParaRPr>
          </a:p>
        </p:txBody>
      </p:sp>
      <p:pic>
        <p:nvPicPr>
          <p:cNvPr id="527" name="Google Shape;527;p65"/>
          <p:cNvPicPr preferRelativeResize="0"/>
          <p:nvPr/>
        </p:nvPicPr>
        <p:blipFill rotWithShape="1">
          <a:blip r:embed="rId3">
            <a:alphaModFix/>
          </a:blip>
          <a:srcRect b="4379" l="3190" r="2148" t="31406"/>
          <a:stretch/>
        </p:blipFill>
        <p:spPr>
          <a:xfrm>
            <a:off x="1290825" y="2624125"/>
            <a:ext cx="6427325" cy="2454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6"/>
          <p:cNvPicPr preferRelativeResize="0"/>
          <p:nvPr/>
        </p:nvPicPr>
        <p:blipFill rotWithShape="1">
          <a:blip r:embed="rId3">
            <a:alphaModFix/>
          </a:blip>
          <a:srcRect b="13995" l="0" r="1603" t="12307"/>
          <a:stretch/>
        </p:blipFill>
        <p:spPr>
          <a:xfrm>
            <a:off x="4483550" y="199025"/>
            <a:ext cx="4593350" cy="2767725"/>
          </a:xfrm>
          <a:prstGeom prst="rect">
            <a:avLst/>
          </a:prstGeom>
          <a:noFill/>
          <a:ln>
            <a:noFill/>
          </a:ln>
        </p:spPr>
      </p:pic>
      <p:pic>
        <p:nvPicPr>
          <p:cNvPr id="533" name="Google Shape;533;p66"/>
          <p:cNvPicPr preferRelativeResize="0"/>
          <p:nvPr/>
        </p:nvPicPr>
        <p:blipFill rotWithShape="1">
          <a:blip r:embed="rId4">
            <a:alphaModFix/>
          </a:blip>
          <a:srcRect b="6511" l="20709" r="6446" t="36614"/>
          <a:stretch/>
        </p:blipFill>
        <p:spPr>
          <a:xfrm>
            <a:off x="4895200" y="2966750"/>
            <a:ext cx="3770051" cy="2072199"/>
          </a:xfrm>
          <a:prstGeom prst="rect">
            <a:avLst/>
          </a:prstGeom>
          <a:noFill/>
          <a:ln>
            <a:noFill/>
          </a:ln>
        </p:spPr>
      </p:pic>
      <p:sp>
        <p:nvSpPr>
          <p:cNvPr id="534" name="Google Shape;534;p66"/>
          <p:cNvSpPr txBox="1"/>
          <p:nvPr/>
        </p:nvSpPr>
        <p:spPr>
          <a:xfrm>
            <a:off x="88500" y="62775"/>
            <a:ext cx="4300800" cy="6705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Playfair Display"/>
                <a:ea typeface="Playfair Display"/>
                <a:cs typeface="Playfair Display"/>
                <a:sym typeface="Playfair Display"/>
              </a:rPr>
              <a:t>LSTM Intuition</a:t>
            </a:r>
            <a:endParaRPr sz="3500">
              <a:latin typeface="Playfair Display"/>
              <a:ea typeface="Playfair Display"/>
              <a:cs typeface="Playfair Display"/>
              <a:sym typeface="Playfair Display"/>
            </a:endParaRPr>
          </a:p>
        </p:txBody>
      </p:sp>
      <p:sp>
        <p:nvSpPr>
          <p:cNvPr id="535" name="Google Shape;535;p66"/>
          <p:cNvSpPr txBox="1"/>
          <p:nvPr/>
        </p:nvSpPr>
        <p:spPr>
          <a:xfrm>
            <a:off x="6463300" y="3079800"/>
            <a:ext cx="743700" cy="37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GATES</a:t>
            </a:r>
            <a:endParaRPr>
              <a:latin typeface="Source Code Pro"/>
              <a:ea typeface="Source Code Pro"/>
              <a:cs typeface="Source Code Pro"/>
              <a:sym typeface="Source Code Pro"/>
            </a:endParaRPr>
          </a:p>
        </p:txBody>
      </p:sp>
      <p:pic>
        <p:nvPicPr>
          <p:cNvPr id="536" name="Google Shape;536;p66"/>
          <p:cNvPicPr preferRelativeResize="0"/>
          <p:nvPr/>
        </p:nvPicPr>
        <p:blipFill rotWithShape="1">
          <a:blip r:embed="rId5">
            <a:alphaModFix/>
          </a:blip>
          <a:srcRect b="10159" l="0" r="55160" t="20684"/>
          <a:stretch/>
        </p:blipFill>
        <p:spPr>
          <a:xfrm>
            <a:off x="591850" y="801375"/>
            <a:ext cx="3111252" cy="2287199"/>
          </a:xfrm>
          <a:prstGeom prst="rect">
            <a:avLst/>
          </a:prstGeom>
          <a:noFill/>
          <a:ln>
            <a:noFill/>
          </a:ln>
        </p:spPr>
      </p:pic>
      <p:pic>
        <p:nvPicPr>
          <p:cNvPr id="537" name="Google Shape;537;p66"/>
          <p:cNvPicPr preferRelativeResize="0"/>
          <p:nvPr/>
        </p:nvPicPr>
        <p:blipFill rotWithShape="1">
          <a:blip r:embed="rId5">
            <a:alphaModFix/>
          </a:blip>
          <a:srcRect b="19846" l="48164" r="5300" t="25988"/>
          <a:stretch/>
        </p:blipFill>
        <p:spPr>
          <a:xfrm>
            <a:off x="649475" y="3079800"/>
            <a:ext cx="2996001" cy="1969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7"/>
          <p:cNvSpPr txBox="1"/>
          <p:nvPr/>
        </p:nvSpPr>
        <p:spPr>
          <a:xfrm>
            <a:off x="593550" y="86750"/>
            <a:ext cx="7956900" cy="644700"/>
          </a:xfrm>
          <a:prstGeom prst="rect">
            <a:avLst/>
          </a:prstGeom>
          <a:gradFill>
            <a:gsLst>
              <a:gs pos="0">
                <a:srgbClr val="FDECDB"/>
              </a:gs>
              <a:gs pos="100000">
                <a:srgbClr val="F0A963"/>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Playfair Display"/>
                <a:ea typeface="Playfair Display"/>
                <a:cs typeface="Playfair Display"/>
                <a:sym typeface="Playfair Display"/>
              </a:rPr>
              <a:t>TASK #9: Build and Train the LSTM Network</a:t>
            </a:r>
            <a:endParaRPr sz="3000">
              <a:latin typeface="Playfair Display"/>
              <a:ea typeface="Playfair Display"/>
              <a:cs typeface="Playfair Display"/>
              <a:sym typeface="Playfair Display"/>
            </a:endParaRPr>
          </a:p>
        </p:txBody>
      </p:sp>
      <p:sp>
        <p:nvSpPr>
          <p:cNvPr id="543" name="Google Shape;543;p67"/>
          <p:cNvSpPr txBox="1"/>
          <p:nvPr/>
        </p:nvSpPr>
        <p:spPr>
          <a:xfrm>
            <a:off x="210700" y="892475"/>
            <a:ext cx="4300800" cy="2329800"/>
          </a:xfrm>
          <a:prstGeom prst="rect">
            <a:avLst/>
          </a:prstGeom>
          <a:solidFill>
            <a:srgbClr val="EFEFEF"/>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Embedding layers learn the low-dimensional continuous representation of input discrete variables.</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For example, if we have 100000 unique values in our data then with the help of embedding layer the model can learn a way to represent them in 200 variables.</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This in-turn helps subsequent layers learn more effectively with less compute resources.</a:t>
            </a:r>
            <a:endParaRPr>
              <a:latin typeface="Comic Sans MS"/>
              <a:ea typeface="Comic Sans MS"/>
              <a:cs typeface="Comic Sans MS"/>
              <a:sym typeface="Comic Sans MS"/>
            </a:endParaRPr>
          </a:p>
        </p:txBody>
      </p:sp>
      <p:sp>
        <p:nvSpPr>
          <p:cNvPr id="544" name="Google Shape;544;p67"/>
          <p:cNvSpPr txBox="1"/>
          <p:nvPr/>
        </p:nvSpPr>
        <p:spPr>
          <a:xfrm>
            <a:off x="73050" y="3482450"/>
            <a:ext cx="8997900" cy="644700"/>
          </a:xfrm>
          <a:prstGeom prst="rect">
            <a:avLst/>
          </a:prstGeom>
          <a:gradFill>
            <a:gsLst>
              <a:gs pos="0">
                <a:srgbClr val="D4E5F5"/>
              </a:gs>
              <a:gs pos="100000">
                <a:srgbClr val="70A4D5"/>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Playfair Display"/>
                <a:ea typeface="Playfair Display"/>
                <a:cs typeface="Playfair Display"/>
                <a:sym typeface="Playfair Display"/>
              </a:rPr>
              <a:t>TASK #10: Assess Trained LSTM Model Performance</a:t>
            </a:r>
            <a:endParaRPr sz="2900">
              <a:latin typeface="Playfair Display"/>
              <a:ea typeface="Playfair Display"/>
              <a:cs typeface="Playfair Display"/>
              <a:sym typeface="Playfair Display"/>
            </a:endParaRPr>
          </a:p>
        </p:txBody>
      </p:sp>
      <p:sp>
        <p:nvSpPr>
          <p:cNvPr id="545" name="Google Shape;545;p67"/>
          <p:cNvSpPr txBox="1"/>
          <p:nvPr/>
        </p:nvSpPr>
        <p:spPr>
          <a:xfrm>
            <a:off x="483375" y="4263475"/>
            <a:ext cx="8067000" cy="644700"/>
          </a:xfrm>
          <a:prstGeom prst="rect">
            <a:avLst/>
          </a:prstGeom>
          <a:solidFill>
            <a:srgbClr val="FFF2CC"/>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Model makes prediction.</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We calculate and visualize the accuracy of classification of fake news. </a:t>
            </a:r>
            <a:endParaRPr>
              <a:latin typeface="Comic Sans MS"/>
              <a:ea typeface="Comic Sans MS"/>
              <a:cs typeface="Comic Sans MS"/>
              <a:sym typeface="Comic Sans MS"/>
            </a:endParaRPr>
          </a:p>
        </p:txBody>
      </p:sp>
      <p:sp>
        <p:nvSpPr>
          <p:cNvPr id="546" name="Google Shape;546;p67"/>
          <p:cNvSpPr txBox="1"/>
          <p:nvPr/>
        </p:nvSpPr>
        <p:spPr>
          <a:xfrm>
            <a:off x="4745425" y="974225"/>
            <a:ext cx="4127400" cy="1749300"/>
          </a:xfrm>
          <a:prstGeom prst="rect">
            <a:avLst/>
          </a:prstGeom>
          <a:solidFill>
            <a:srgbClr val="F3F3F3"/>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500" u="sng">
                <a:latin typeface="Comic Sans MS"/>
                <a:ea typeface="Comic Sans MS"/>
                <a:cs typeface="Comic Sans MS"/>
                <a:sym typeface="Comic Sans MS"/>
              </a:rPr>
              <a:t>Testing and training data</a:t>
            </a:r>
            <a:endParaRPr sz="1500" u="sng">
              <a:latin typeface="Comic Sans MS"/>
              <a:ea typeface="Comic Sans MS"/>
              <a:cs typeface="Comic Sans MS"/>
              <a:sym typeface="Comic Sans MS"/>
            </a:endParaRPr>
          </a:p>
          <a:p>
            <a:pPr indent="0" lvl="0" marL="457200" rtl="0" algn="l">
              <a:spcBef>
                <a:spcPts val="0"/>
              </a:spcBef>
              <a:spcAft>
                <a:spcPts val="0"/>
              </a:spcAft>
              <a:buNone/>
            </a:pPr>
            <a:r>
              <a:t/>
            </a:r>
            <a:endParaRPr sz="1300">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sz="1300">
                <a:latin typeface="Comic Sans MS"/>
                <a:ea typeface="Comic Sans MS"/>
                <a:cs typeface="Comic Sans MS"/>
                <a:sym typeface="Comic Sans MS"/>
              </a:rPr>
              <a:t>We divide the data into training data and testing data.</a:t>
            </a:r>
            <a:endParaRPr sz="1300">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sz="1300">
                <a:latin typeface="Comic Sans MS"/>
                <a:ea typeface="Comic Sans MS"/>
                <a:cs typeface="Comic Sans MS"/>
                <a:sym typeface="Comic Sans MS"/>
              </a:rPr>
              <a:t>Testing is the subset of data that the model has never seen before during training and that will happen after the model is trained. </a:t>
            </a:r>
            <a:endParaRPr sz="1300">
              <a:latin typeface="Comic Sans MS"/>
              <a:ea typeface="Comic Sans MS"/>
              <a:cs typeface="Comic Sans MS"/>
              <a:sym typeface="Comic Sans MS"/>
            </a:endParaRPr>
          </a:p>
          <a:p>
            <a:pPr indent="0" lvl="0" marL="0" rtl="0" algn="l">
              <a:spcBef>
                <a:spcPts val="0"/>
              </a:spcBef>
              <a:spcAft>
                <a:spcPts val="0"/>
              </a:spcAft>
              <a:buNone/>
            </a:pPr>
            <a:r>
              <a:t/>
            </a:r>
            <a:endParaRPr sz="1100">
              <a:latin typeface="Comic Sans MS"/>
              <a:ea typeface="Comic Sans MS"/>
              <a:cs typeface="Comic Sans MS"/>
              <a:sym typeface="Comic Sans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8"/>
          <p:cNvSpPr txBox="1"/>
          <p:nvPr>
            <p:ph type="title"/>
          </p:nvPr>
        </p:nvSpPr>
        <p:spPr>
          <a:xfrm>
            <a:off x="969625" y="891500"/>
            <a:ext cx="7214700" cy="6780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TASK #2: IMPORT LIBRARIES AND DATASETS</a:t>
            </a:r>
            <a:endParaRPr/>
          </a:p>
        </p:txBody>
      </p:sp>
      <p:sp>
        <p:nvSpPr>
          <p:cNvPr id="552" name="Google Shape;552;p68"/>
          <p:cNvSpPr txBox="1"/>
          <p:nvPr>
            <p:ph idx="1" type="body"/>
          </p:nvPr>
        </p:nvSpPr>
        <p:spPr>
          <a:xfrm>
            <a:off x="133975" y="1569350"/>
            <a:ext cx="8886000" cy="3413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solidFill>
                  <a:schemeClr val="lt1"/>
                </a:solidFill>
                <a:latin typeface="Amatic SC"/>
                <a:ea typeface="Amatic SC"/>
                <a:cs typeface="Amatic SC"/>
                <a:sym typeface="Amatic SC"/>
              </a:rPr>
              <a:t>!pip install --upgrade tensorflow-gpu 2.0</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a:t>
            </a:r>
            <a:r>
              <a:rPr b="1" lang="en" sz="1300">
                <a:solidFill>
                  <a:schemeClr val="lt1"/>
                </a:solidFill>
                <a:latin typeface="Amatic SC"/>
                <a:ea typeface="Amatic SC"/>
                <a:cs typeface="Amatic SC"/>
                <a:sym typeface="Amatic SC"/>
              </a:rPr>
              <a:t>ip install plotly</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--upgrade nbformat</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nltk</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spacy</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rgbClr val="FFFF00"/>
                </a:solidFill>
                <a:latin typeface="Amatic SC"/>
                <a:ea typeface="Amatic SC"/>
                <a:cs typeface="Amatic SC"/>
                <a:sym typeface="Amatic SC"/>
              </a:rPr>
              <a:t># spaCy is an open-source software library for advanced natural language processing 5 </a:t>
            </a:r>
            <a:endParaRPr b="1" sz="1300">
              <a:solidFill>
                <a:srgbClr val="FFFF00"/>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WordCloud</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gensim</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rgbClr val="FFFF00"/>
                </a:solidFill>
                <a:latin typeface="Amatic SC"/>
                <a:ea typeface="Amatic SC"/>
                <a:cs typeface="Amatic SC"/>
                <a:sym typeface="Amatic SC"/>
              </a:rPr>
              <a:t># Gensim is an open-source Library for unsupervised topic modeling and natural lang</a:t>
            </a:r>
            <a:endParaRPr b="1" sz="1300">
              <a:solidFill>
                <a:srgbClr val="FFFF00"/>
              </a:solidFill>
              <a:latin typeface="Amatic SC"/>
              <a:ea typeface="Amatic SC"/>
              <a:cs typeface="Amatic SC"/>
              <a:sym typeface="Amatic SC"/>
            </a:endParaRPr>
          </a:p>
          <a:p>
            <a:pPr indent="0" lvl="0" marL="0" rtl="0" algn="l">
              <a:lnSpc>
                <a:spcPct val="100000"/>
              </a:lnSpc>
              <a:spcBef>
                <a:spcPts val="1600"/>
              </a:spcBef>
              <a:spcAft>
                <a:spcPts val="1600"/>
              </a:spcAft>
              <a:buNone/>
            </a:pPr>
            <a:r>
              <a:t/>
            </a:r>
            <a:endParaRPr b="1" sz="1300">
              <a:solidFill>
                <a:schemeClr val="lt1"/>
              </a:solidFill>
              <a:latin typeface="Amatic SC"/>
              <a:ea typeface="Amatic SC"/>
              <a:cs typeface="Amatic SC"/>
              <a:sym typeface="Amatic SC"/>
            </a:endParaRPr>
          </a:p>
        </p:txBody>
      </p:sp>
      <p:sp>
        <p:nvSpPr>
          <p:cNvPr id="553" name="Google Shape;553;p68"/>
          <p:cNvSpPr txBox="1"/>
          <p:nvPr/>
        </p:nvSpPr>
        <p:spPr>
          <a:xfrm>
            <a:off x="1263775" y="89100"/>
            <a:ext cx="6626400" cy="678000"/>
          </a:xfrm>
          <a:prstGeom prst="rect">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Amatic SC"/>
                <a:ea typeface="Amatic SC"/>
                <a:cs typeface="Amatic SC"/>
                <a:sym typeface="Amatic SC"/>
              </a:rPr>
              <a:t>IMPLEMENTATION AND CODING</a:t>
            </a:r>
            <a:endParaRPr b="1" sz="5200">
              <a:latin typeface="Amatic SC"/>
              <a:ea typeface="Amatic SC"/>
              <a:cs typeface="Amatic SC"/>
              <a:sym typeface="Amatic S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9"/>
          <p:cNvSpPr txBox="1"/>
          <p:nvPr>
            <p:ph idx="1" type="body"/>
          </p:nvPr>
        </p:nvSpPr>
        <p:spPr>
          <a:xfrm>
            <a:off x="92075" y="0"/>
            <a:ext cx="4095900" cy="514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chemeClr val="lt1"/>
                </a:solidFill>
                <a:latin typeface="Amatic SC"/>
                <a:ea typeface="Amatic SC"/>
                <a:cs typeface="Amatic SC"/>
                <a:sym typeface="Amatic SC"/>
              </a:rPr>
              <a:t>import nltk</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nltk.download('punkt')</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tensorflow as tf</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pandas as pd</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numpy as np</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matplotlib.pyplot as plt</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seaborn as sns</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from wordcloud iport WordCloud, STOPWORDS</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nltk</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re</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from nltk.stem import PorterStemmer, WordNetLemmatizer</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from nltk.corpus import stopwords</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1600"/>
              </a:spcAft>
              <a:buNone/>
            </a:pPr>
            <a:r>
              <a:t/>
            </a:r>
            <a:endParaRPr b="1" sz="1500">
              <a:solidFill>
                <a:schemeClr val="lt1"/>
              </a:solidFill>
              <a:latin typeface="Amatic SC"/>
              <a:ea typeface="Amatic SC"/>
              <a:cs typeface="Amatic SC"/>
              <a:sym typeface="Amatic SC"/>
            </a:endParaRPr>
          </a:p>
        </p:txBody>
      </p:sp>
      <p:sp>
        <p:nvSpPr>
          <p:cNvPr id="559" name="Google Shape;559;p69"/>
          <p:cNvSpPr txBox="1"/>
          <p:nvPr/>
        </p:nvSpPr>
        <p:spPr>
          <a:xfrm>
            <a:off x="4038100" y="508600"/>
            <a:ext cx="4978500" cy="4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nltk.tokenize import word_tokenize, sent_tokenize</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Import gensim</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gensim.utils import simple_preprocess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gensim.parsing.preprocessing import STOPWORDS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 import kera</a:t>
            </a:r>
            <a:r>
              <a:rPr b="1" lang="en" sz="1500">
                <a:solidFill>
                  <a:srgbClr val="FFFF00"/>
                </a:solidFill>
                <a:latin typeface="Amatic SC"/>
                <a:ea typeface="Amatic SC"/>
                <a:cs typeface="Amatic SC"/>
                <a:sym typeface="Amatic SC"/>
              </a:rPr>
              <a:t>s</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tensorflow.keras.preprocessing.text import one_hot, Tokenizer                    from tensorflow.keras.preprocessing.sequence import pad_sequences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tensorflow.keras.models import Sequential</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tensorflow.keras.layers import Dense, Flatten, Embedding, Input, LSTM, Conv1D, MaxPool1D, Bidirect</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tensorflow.keras.models import Model</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jupyterthemes import jtplot</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jtplot.style(theme = 'monokai' , context ='notebook' , ticks=True , grid=false)</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 setting the style of the notebook to be monokai theme</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#Load the data</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df_true = pd.read_csv("True.csv")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df_fake = pd.read_csv("Fake.csv")</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1500">
              <a:solidFill>
                <a:srgbClr val="FFFFFF"/>
              </a:solidFill>
              <a:latin typeface="Amatic SC"/>
              <a:ea typeface="Amatic SC"/>
              <a:cs typeface="Amatic SC"/>
              <a:sym typeface="Amatic SC"/>
            </a:endParaRPr>
          </a:p>
        </p:txBody>
      </p:sp>
      <p:cxnSp>
        <p:nvCxnSpPr>
          <p:cNvPr id="560" name="Google Shape;560;p69"/>
          <p:cNvCxnSpPr/>
          <p:nvPr/>
        </p:nvCxnSpPr>
        <p:spPr>
          <a:xfrm>
            <a:off x="3838046" y="150197"/>
            <a:ext cx="48600" cy="48441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0"/>
          <p:cNvSpPr txBox="1"/>
          <p:nvPr>
            <p:ph type="title"/>
          </p:nvPr>
        </p:nvSpPr>
        <p:spPr>
          <a:xfrm>
            <a:off x="311700" y="292850"/>
            <a:ext cx="8520600" cy="801000"/>
          </a:xfrm>
          <a:prstGeom prst="rect">
            <a:avLst/>
          </a:prstGeom>
          <a:solidFill>
            <a:schemeClr val="accent4"/>
          </a:solidFill>
        </p:spPr>
        <p:txBody>
          <a:bodyPr anchorCtr="0" anchor="t" bIns="91425" lIns="91425" spcFirstLastPara="1" rIns="91425" wrap="square" tIns="91425">
            <a:noAutofit/>
          </a:bodyPr>
          <a:lstStyle/>
          <a:p>
            <a:pPr indent="0" lvl="0" marL="0" rtl="0" algn="ctr">
              <a:spcBef>
                <a:spcPts val="0"/>
              </a:spcBef>
              <a:spcAft>
                <a:spcPts val="0"/>
              </a:spcAft>
              <a:buNone/>
            </a:pPr>
            <a:r>
              <a:rPr lang="en"/>
              <a:t>TASK #3: PERFORM EXPLORATORY DATA ANALYSIS </a:t>
            </a:r>
            <a:endParaRPr/>
          </a:p>
        </p:txBody>
      </p:sp>
      <p:sp>
        <p:nvSpPr>
          <p:cNvPr id="566" name="Google Shape;566;p70"/>
          <p:cNvSpPr txBox="1"/>
          <p:nvPr>
            <p:ph idx="1" type="body"/>
          </p:nvPr>
        </p:nvSpPr>
        <p:spPr>
          <a:xfrm>
            <a:off x="311700" y="1228675"/>
            <a:ext cx="4260300" cy="373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FFFF00"/>
                </a:solidFill>
                <a:latin typeface="Amatic SC"/>
                <a:ea typeface="Amatic SC"/>
                <a:cs typeface="Amatic SC"/>
                <a:sym typeface="Amatic SC"/>
              </a:rPr>
              <a:t># Add a target class column to indicate whether the news is real or fake.</a:t>
            </a:r>
            <a:endParaRPr b="1" sz="1500">
              <a:solidFill>
                <a:srgbClr val="FFFF00"/>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df_true['isfake'] = 0</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df_true.head()</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df_fake['isfake'] = 1</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df_fake.head()</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00"/>
                </a:solidFill>
                <a:latin typeface="Amatic SC"/>
                <a:ea typeface="Amatic SC"/>
                <a:cs typeface="Amatic SC"/>
                <a:sym typeface="Amatic SC"/>
              </a:rPr>
              <a:t># Concatenate Real and Fake News</a:t>
            </a:r>
            <a:endParaRPr b="1" sz="1500">
              <a:solidFill>
                <a:srgbClr val="FFFF00"/>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 = pd.concat([df true, df fake]).reset index(drop = True)</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1600"/>
              </a:spcAft>
              <a:buNone/>
            </a:pPr>
            <a:r>
              <a:rPr b="1" lang="en" sz="1500">
                <a:solidFill>
                  <a:srgbClr val="FFFFFF"/>
                </a:solidFill>
                <a:latin typeface="Amatic SC"/>
                <a:ea typeface="Amatic SC"/>
                <a:cs typeface="Amatic SC"/>
                <a:sym typeface="Amatic SC"/>
              </a:rPr>
              <a:t>df</a:t>
            </a:r>
            <a:endParaRPr b="1" sz="1500">
              <a:solidFill>
                <a:srgbClr val="FFFFFF"/>
              </a:solidFill>
              <a:latin typeface="Amatic SC"/>
              <a:ea typeface="Amatic SC"/>
              <a:cs typeface="Amatic SC"/>
              <a:sym typeface="Amatic SC"/>
            </a:endParaRPr>
          </a:p>
        </p:txBody>
      </p:sp>
      <p:sp>
        <p:nvSpPr>
          <p:cNvPr id="567" name="Google Shape;567;p70"/>
          <p:cNvSpPr txBox="1"/>
          <p:nvPr/>
        </p:nvSpPr>
        <p:spPr>
          <a:xfrm>
            <a:off x="4866700" y="1735975"/>
            <a:ext cx="3854400" cy="3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Amatic SC"/>
                <a:ea typeface="Amatic SC"/>
                <a:cs typeface="Amatic SC"/>
                <a:sym typeface="Amatic SC"/>
              </a:rPr>
              <a:t>df.drop(columns = ['date'], inplace = True)</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 combine title and text together</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df['original'] = df['title'] + '  ' +  df[*text ]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df.head()</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#explore 1st dataset row</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df['original'][0]</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a:latin typeface="Source Code Pro"/>
              <a:ea typeface="Source Code Pro"/>
              <a:cs typeface="Source Code Pro"/>
              <a:sym typeface="Source Code Pro"/>
            </a:endParaRPr>
          </a:p>
        </p:txBody>
      </p:sp>
      <p:cxnSp>
        <p:nvCxnSpPr>
          <p:cNvPr id="568" name="Google Shape;568;p70"/>
          <p:cNvCxnSpPr/>
          <p:nvPr/>
        </p:nvCxnSpPr>
        <p:spPr>
          <a:xfrm>
            <a:off x="4597645" y="1224387"/>
            <a:ext cx="2700" cy="37644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1"/>
          <p:cNvSpPr txBox="1"/>
          <p:nvPr/>
        </p:nvSpPr>
        <p:spPr>
          <a:xfrm>
            <a:off x="1337550" y="102300"/>
            <a:ext cx="6468900" cy="925500"/>
          </a:xfrm>
          <a:prstGeom prst="rect">
            <a:avLst/>
          </a:prstGeom>
          <a:gradFill>
            <a:gsLst>
              <a:gs pos="0">
                <a:srgbClr val="F5D0D0"/>
              </a:gs>
              <a:gs pos="100000">
                <a:srgbClr val="D96868"/>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latin typeface="Amatic SC"/>
                <a:ea typeface="Amatic SC"/>
                <a:cs typeface="Amatic SC"/>
                <a:sym typeface="Amatic SC"/>
              </a:rPr>
              <a:t>TASK#4 : Performing data cleaning</a:t>
            </a:r>
            <a:endParaRPr b="1" sz="4500">
              <a:latin typeface="Amatic SC"/>
              <a:ea typeface="Amatic SC"/>
              <a:cs typeface="Amatic SC"/>
              <a:sym typeface="Amatic SC"/>
            </a:endParaRPr>
          </a:p>
        </p:txBody>
      </p:sp>
      <p:sp>
        <p:nvSpPr>
          <p:cNvPr id="574" name="Google Shape;574;p71"/>
          <p:cNvSpPr txBox="1"/>
          <p:nvPr/>
        </p:nvSpPr>
        <p:spPr>
          <a:xfrm>
            <a:off x="1337550" y="1027800"/>
            <a:ext cx="8523900" cy="371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00"/>
                </a:solidFill>
                <a:latin typeface="Amatic SC"/>
                <a:ea typeface="Amatic SC"/>
                <a:cs typeface="Amatic SC"/>
                <a:sym typeface="Amatic SC"/>
              </a:rPr>
              <a:t>#download stopwords so that we we can remove the stopwords that does not add much meaning.</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nltk.download("stopwords")</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00"/>
                </a:solidFill>
                <a:latin typeface="Amatic SC"/>
                <a:ea typeface="Amatic SC"/>
                <a:cs typeface="Amatic SC"/>
                <a:sym typeface="Amatic SC"/>
              </a:rPr>
              <a:t>#Obtain additional stopwords from nltk</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from nltk.corpus import stopwords</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stop_words = stopwords.words('english') </a:t>
            </a:r>
            <a:r>
              <a:rPr b="1" lang="en" sz="1500">
                <a:solidFill>
                  <a:srgbClr val="FFFF00"/>
                </a:solidFill>
                <a:latin typeface="Amatic SC"/>
                <a:ea typeface="Amatic SC"/>
                <a:cs typeface="Amatic SC"/>
                <a:sym typeface="Amatic SC"/>
              </a:rPr>
              <a:t>#stopwords in english</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stop_words.extend(['from', 'subject','re','edu','use'])</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00"/>
                </a:solidFill>
                <a:latin typeface="Amatic SC"/>
                <a:ea typeface="Amatic SC"/>
                <a:cs typeface="Amatic SC"/>
                <a:sym typeface="Amatic SC"/>
              </a:rPr>
              <a:t># Remove stopwords and remove words with 2 or less characters</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00"/>
                </a:solidFill>
                <a:latin typeface="Amatic SC"/>
                <a:ea typeface="Amatic SC"/>
                <a:cs typeface="Amatic SC"/>
                <a:sym typeface="Amatic SC"/>
              </a:rPr>
              <a:t># so the token 1) should not belong to stop_words, 2) and the length of word should not be less than 3 characters</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def preprocess(text):</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result = []</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for token in gensim.utils.simple_preprocess(text):</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if token not in gensim.parsing.preprocessing.STOPWORDS and len(token) &gt; 3 and token not in stop_words:</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result.append(token)</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return result</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700">
              <a:solidFill>
                <a:srgbClr val="FFFFFF"/>
              </a:solidFill>
              <a:latin typeface="Amatic SC"/>
              <a:ea typeface="Amatic SC"/>
              <a:cs typeface="Amatic SC"/>
              <a:sym typeface="Amatic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136350"/>
            <a:ext cx="8520600" cy="6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D0E0E3"/>
                </a:solidFill>
              </a:rPr>
              <a:t>Defining</a:t>
            </a:r>
            <a:r>
              <a:rPr lang="en" u="sng">
                <a:solidFill>
                  <a:srgbClr val="D0E0E3"/>
                </a:solidFill>
              </a:rPr>
              <a:t> fake news</a:t>
            </a:r>
            <a:endParaRPr u="sng">
              <a:solidFill>
                <a:srgbClr val="D0E0E3"/>
              </a:solidFill>
            </a:endParaRPr>
          </a:p>
        </p:txBody>
      </p:sp>
      <p:sp>
        <p:nvSpPr>
          <p:cNvPr id="97" name="Google Shape;97;p18"/>
          <p:cNvSpPr txBox="1"/>
          <p:nvPr>
            <p:ph idx="1" type="body"/>
          </p:nvPr>
        </p:nvSpPr>
        <p:spPr>
          <a:xfrm>
            <a:off x="311700" y="918250"/>
            <a:ext cx="8520600" cy="16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CFE2F3"/>
                </a:solidFill>
                <a:latin typeface="Lora"/>
                <a:ea typeface="Lora"/>
                <a:cs typeface="Lora"/>
                <a:sym typeface="Lora"/>
              </a:rPr>
              <a:t>Definition 1</a:t>
            </a:r>
            <a:r>
              <a:rPr lang="en">
                <a:solidFill>
                  <a:srgbClr val="CFE2F3"/>
                </a:solidFill>
                <a:latin typeface="Lora"/>
                <a:ea typeface="Lora"/>
                <a:cs typeface="Lora"/>
                <a:sym typeface="Lora"/>
              </a:rPr>
              <a:t> </a:t>
            </a:r>
            <a:r>
              <a:rPr lang="en">
                <a:solidFill>
                  <a:srgbClr val="CFE2F3"/>
                </a:solidFill>
                <a:latin typeface="Lora"/>
                <a:ea typeface="Lora"/>
                <a:cs typeface="Lora"/>
                <a:sym typeface="Lora"/>
              </a:rPr>
              <a:t>(Broad definition of fake news): Fake news is false news.</a:t>
            </a:r>
            <a:endParaRPr>
              <a:solidFill>
                <a:srgbClr val="CFE2F3"/>
              </a:solidFill>
              <a:latin typeface="Lora"/>
              <a:ea typeface="Lora"/>
              <a:cs typeface="Lora"/>
              <a:sym typeface="Lora"/>
            </a:endParaRPr>
          </a:p>
          <a:p>
            <a:pPr indent="0" lvl="0" marL="0" rtl="0" algn="l">
              <a:spcBef>
                <a:spcPts val="1600"/>
              </a:spcBef>
              <a:spcAft>
                <a:spcPts val="0"/>
              </a:spcAft>
              <a:buNone/>
            </a:pPr>
            <a:r>
              <a:rPr lang="en" u="sng">
                <a:solidFill>
                  <a:srgbClr val="CFE2F3"/>
                </a:solidFill>
                <a:latin typeface="Lora"/>
                <a:ea typeface="Lora"/>
                <a:cs typeface="Lora"/>
                <a:sym typeface="Lora"/>
              </a:rPr>
              <a:t>Definition 2</a:t>
            </a:r>
            <a:r>
              <a:rPr lang="en">
                <a:solidFill>
                  <a:srgbClr val="CFE2F3"/>
                </a:solidFill>
                <a:latin typeface="Lora"/>
                <a:ea typeface="Lora"/>
                <a:cs typeface="Lora"/>
                <a:sym typeface="Lora"/>
              </a:rPr>
              <a:t> </a:t>
            </a:r>
            <a:r>
              <a:rPr lang="en">
                <a:solidFill>
                  <a:srgbClr val="CFE2F3"/>
                </a:solidFill>
                <a:latin typeface="Lora"/>
                <a:ea typeface="Lora"/>
                <a:cs typeface="Lora"/>
                <a:sym typeface="Lora"/>
              </a:rPr>
              <a:t>(Narrow definition of fake news): Fake news is intentionally false news published by a news outlet.</a:t>
            </a:r>
            <a:endParaRPr>
              <a:solidFill>
                <a:srgbClr val="CFE2F3"/>
              </a:solidFill>
              <a:latin typeface="Lora"/>
              <a:ea typeface="Lora"/>
              <a:cs typeface="Lora"/>
              <a:sym typeface="Lora"/>
            </a:endParaRPr>
          </a:p>
          <a:p>
            <a:pPr indent="0" lvl="0" marL="0" rtl="0" algn="l">
              <a:spcBef>
                <a:spcPts val="1600"/>
              </a:spcBef>
              <a:spcAft>
                <a:spcPts val="1600"/>
              </a:spcAft>
              <a:buNone/>
            </a:pPr>
            <a:r>
              <a:t/>
            </a:r>
            <a:endParaRPr>
              <a:solidFill>
                <a:srgbClr val="CFE2F3"/>
              </a:solidFill>
            </a:endParaRPr>
          </a:p>
        </p:txBody>
      </p:sp>
      <p:sp>
        <p:nvSpPr>
          <p:cNvPr id="98" name="Google Shape;98;p18"/>
          <p:cNvSpPr txBox="1"/>
          <p:nvPr/>
        </p:nvSpPr>
        <p:spPr>
          <a:xfrm>
            <a:off x="311700" y="2632850"/>
            <a:ext cx="75210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u="sng">
                <a:solidFill>
                  <a:srgbClr val="CFE2F3"/>
                </a:solidFill>
                <a:latin typeface="Amatic SC"/>
                <a:ea typeface="Amatic SC"/>
                <a:cs typeface="Amatic SC"/>
                <a:sym typeface="Amatic SC"/>
              </a:rPr>
              <a:t>Project’s Objective</a:t>
            </a:r>
            <a:endParaRPr b="1" sz="4200" u="sng">
              <a:solidFill>
                <a:srgbClr val="CFE2F3"/>
              </a:solidFill>
              <a:latin typeface="Amatic SC"/>
              <a:ea typeface="Amatic SC"/>
              <a:cs typeface="Amatic SC"/>
              <a:sym typeface="Amatic SC"/>
            </a:endParaRPr>
          </a:p>
        </p:txBody>
      </p:sp>
      <p:sp>
        <p:nvSpPr>
          <p:cNvPr id="99" name="Google Shape;99;p18"/>
          <p:cNvSpPr txBox="1"/>
          <p:nvPr/>
        </p:nvSpPr>
        <p:spPr>
          <a:xfrm>
            <a:off x="311700" y="3350750"/>
            <a:ext cx="7965600" cy="153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Develop a machine learning model to detect fake news.</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Use data analysis to train the model. </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Classify the data into fake news and real news with the help of machine learning algorithms, neural networks. </a:t>
            </a:r>
            <a:endParaRPr sz="1800">
              <a:solidFill>
                <a:srgbClr val="CFE2F3"/>
              </a:solidFill>
              <a:latin typeface="Lora"/>
              <a:ea typeface="Lora"/>
              <a:cs typeface="Lora"/>
              <a:sym typeface="Lora"/>
            </a:endParaRPr>
          </a:p>
        </p:txBody>
      </p:sp>
      <p:pic>
        <p:nvPicPr>
          <p:cNvPr id="100" name="Google Shape;100;p18"/>
          <p:cNvPicPr preferRelativeResize="0"/>
          <p:nvPr/>
        </p:nvPicPr>
        <p:blipFill rotWithShape="1">
          <a:blip r:embed="rId3">
            <a:alphaModFix/>
          </a:blip>
          <a:srcRect b="9541" l="0" r="8642" t="6240"/>
          <a:stretch/>
        </p:blipFill>
        <p:spPr>
          <a:xfrm>
            <a:off x="7606800" y="86750"/>
            <a:ext cx="1440800" cy="1003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72"/>
          <p:cNvPicPr preferRelativeResize="0"/>
          <p:nvPr/>
        </p:nvPicPr>
        <p:blipFill>
          <a:blip r:embed="rId3">
            <a:alphaModFix/>
          </a:blip>
          <a:stretch>
            <a:fillRect/>
          </a:stretch>
        </p:blipFill>
        <p:spPr>
          <a:xfrm>
            <a:off x="1427025" y="152400"/>
            <a:ext cx="6289948"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3"/>
          <p:cNvSpPr txBox="1"/>
          <p:nvPr/>
        </p:nvSpPr>
        <p:spPr>
          <a:xfrm>
            <a:off x="249450" y="283800"/>
            <a:ext cx="8515200" cy="45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Apply the function to the dataframe</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clean - will not contain any stopwords</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df['clean'] = df['original'].apply(preprocess)</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df</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Show original news</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df['original'][0]</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Show cleaned up news after removing stopwords</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print(df['clean'][0])</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df</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Obtain the total words present in the dataset</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list_of_words = []</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6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2100">
              <a:solidFill>
                <a:srgbClr val="FFFFFF"/>
              </a:solidFill>
              <a:latin typeface="Amatic SC"/>
              <a:ea typeface="Amatic SC"/>
              <a:cs typeface="Amatic SC"/>
              <a:sym typeface="Amatic SC"/>
            </a:endParaRPr>
          </a:p>
        </p:txBody>
      </p:sp>
      <p:pic>
        <p:nvPicPr>
          <p:cNvPr id="585" name="Google Shape;585;p73"/>
          <p:cNvPicPr preferRelativeResize="0"/>
          <p:nvPr/>
        </p:nvPicPr>
        <p:blipFill>
          <a:blip r:embed="rId3">
            <a:alphaModFix/>
          </a:blip>
          <a:stretch>
            <a:fillRect/>
          </a:stretch>
        </p:blipFill>
        <p:spPr>
          <a:xfrm>
            <a:off x="3863550" y="240250"/>
            <a:ext cx="5023025" cy="3449175"/>
          </a:xfrm>
          <a:prstGeom prst="rect">
            <a:avLst/>
          </a:prstGeom>
          <a:noFill/>
          <a:ln>
            <a:noFill/>
          </a:ln>
        </p:spPr>
      </p:pic>
      <p:pic>
        <p:nvPicPr>
          <p:cNvPr id="586" name="Google Shape;586;p73"/>
          <p:cNvPicPr preferRelativeResize="0"/>
          <p:nvPr/>
        </p:nvPicPr>
        <p:blipFill>
          <a:blip r:embed="rId4">
            <a:alphaModFix/>
          </a:blip>
          <a:stretch>
            <a:fillRect/>
          </a:stretch>
        </p:blipFill>
        <p:spPr>
          <a:xfrm>
            <a:off x="305925" y="3551100"/>
            <a:ext cx="2832050" cy="390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4"/>
          <p:cNvSpPr txBox="1"/>
          <p:nvPr/>
        </p:nvSpPr>
        <p:spPr>
          <a:xfrm>
            <a:off x="438650" y="438675"/>
            <a:ext cx="7182000" cy="381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for i in df.clean:</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    for j in i:</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        list_of_words.append(j)</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list_of_words</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len(list_of_words)</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00"/>
                </a:solidFill>
                <a:latin typeface="Amatic SC"/>
                <a:ea typeface="Amatic SC"/>
                <a:cs typeface="Amatic SC"/>
                <a:sym typeface="Amatic SC"/>
              </a:rPr>
              <a:t># Obtain the total number of unique words</a:t>
            </a:r>
            <a:endParaRPr b="1" sz="18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total_words = len(list(set(list_of_words)))</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total_words</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00"/>
                </a:solidFill>
                <a:latin typeface="Amatic SC"/>
                <a:ea typeface="Amatic SC"/>
                <a:cs typeface="Amatic SC"/>
                <a:sym typeface="Amatic SC"/>
              </a:rPr>
              <a:t># join the words into a string</a:t>
            </a:r>
            <a:endParaRPr b="1" sz="18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df['clean_joined'] = df['clean'].apply(lambda x: " ".join(x))</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df</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df['clean_joined'][0]</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20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2300">
              <a:solidFill>
                <a:srgbClr val="FFFFFF"/>
              </a:solidFill>
              <a:latin typeface="Amatic SC"/>
              <a:ea typeface="Amatic SC"/>
              <a:cs typeface="Amatic SC"/>
              <a:sym typeface="Amatic SC"/>
            </a:endParaRPr>
          </a:p>
        </p:txBody>
      </p:sp>
      <p:pic>
        <p:nvPicPr>
          <p:cNvPr id="592" name="Google Shape;592;p74"/>
          <p:cNvPicPr preferRelativeResize="0"/>
          <p:nvPr/>
        </p:nvPicPr>
        <p:blipFill>
          <a:blip r:embed="rId3">
            <a:alphaModFix/>
          </a:blip>
          <a:stretch>
            <a:fillRect/>
          </a:stretch>
        </p:blipFill>
        <p:spPr>
          <a:xfrm>
            <a:off x="4904900" y="492750"/>
            <a:ext cx="3946701" cy="41579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5"/>
          <p:cNvSpPr txBox="1"/>
          <p:nvPr/>
        </p:nvSpPr>
        <p:spPr>
          <a:xfrm>
            <a:off x="1762350" y="141575"/>
            <a:ext cx="5619300" cy="7572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Amatic SC"/>
                <a:ea typeface="Amatic SC"/>
                <a:cs typeface="Amatic SC"/>
                <a:sym typeface="Amatic SC"/>
              </a:rPr>
              <a:t>TASK#5 : VISUALISE CLEANED UP DATASET</a:t>
            </a:r>
            <a:endParaRPr b="1" sz="3500">
              <a:latin typeface="Amatic SC"/>
              <a:ea typeface="Amatic SC"/>
              <a:cs typeface="Amatic SC"/>
              <a:sym typeface="Amatic SC"/>
            </a:endParaRPr>
          </a:p>
        </p:txBody>
      </p:sp>
      <p:sp>
        <p:nvSpPr>
          <p:cNvPr id="598" name="Google Shape;598;p75"/>
          <p:cNvSpPr txBox="1"/>
          <p:nvPr/>
        </p:nvSpPr>
        <p:spPr>
          <a:xfrm>
            <a:off x="361250" y="1006325"/>
            <a:ext cx="8067900" cy="37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 plot the number of samples in 'subject'</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 countplot - to see how many subjects we have in countplot</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plt.figure(figsize = (8,8))</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sns.countplot(y = "subject", data = df)</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 word cloud is a powerful visualisation for text data - to see how commonly the word is used</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#plot the word cloud for text that is Real</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plt.figure(figsize = (20,20))</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wc = WordCloud(max_words = 2000, width = 1600, height = 800, stopwords = stop_words).generate(" ".join(df[df.isfake == 1].clean_joined))</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plt.inshow(wc, interpolation = 'bilinear')</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#plot the word cloud for text that is Fake</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plt.figure(figsize = (20,20))</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wc = WordCloud(max_words = 2000, width = 1600, height = 800, stopwords = stop_words).generate(" ".join(df[df.isfake == 0].clean_joined))</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plt.inshow(wc, interpolation = 'bilinear')</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ntlk.word_tokenize(df['clean_joined'][0])</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a:latin typeface="Amatic SC"/>
              <a:ea typeface="Amatic SC"/>
              <a:cs typeface="Amatic SC"/>
              <a:sym typeface="Amatic SC"/>
            </a:endParaRPr>
          </a:p>
          <a:p>
            <a:pPr indent="0" lvl="0" marL="0" rtl="0" algn="l">
              <a:spcBef>
                <a:spcPts val="0"/>
              </a:spcBef>
              <a:spcAft>
                <a:spcPts val="0"/>
              </a:spcAft>
              <a:buNone/>
            </a:pPr>
            <a:r>
              <a:t/>
            </a:r>
            <a:endParaRPr sz="1700">
              <a:latin typeface="Amatic SC"/>
              <a:ea typeface="Amatic SC"/>
              <a:cs typeface="Amatic SC"/>
              <a:sym typeface="Amatic S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76"/>
          <p:cNvPicPr preferRelativeResize="0"/>
          <p:nvPr/>
        </p:nvPicPr>
        <p:blipFill>
          <a:blip r:embed="rId3">
            <a:alphaModFix/>
          </a:blip>
          <a:stretch>
            <a:fillRect/>
          </a:stretch>
        </p:blipFill>
        <p:spPr>
          <a:xfrm>
            <a:off x="178325" y="1466350"/>
            <a:ext cx="4195799" cy="3279475"/>
          </a:xfrm>
          <a:prstGeom prst="rect">
            <a:avLst/>
          </a:prstGeom>
          <a:noFill/>
          <a:ln>
            <a:noFill/>
          </a:ln>
        </p:spPr>
      </p:pic>
      <p:pic>
        <p:nvPicPr>
          <p:cNvPr id="604" name="Google Shape;604;p76"/>
          <p:cNvPicPr preferRelativeResize="0"/>
          <p:nvPr/>
        </p:nvPicPr>
        <p:blipFill>
          <a:blip r:embed="rId4">
            <a:alphaModFix/>
          </a:blip>
          <a:stretch>
            <a:fillRect/>
          </a:stretch>
        </p:blipFill>
        <p:spPr>
          <a:xfrm>
            <a:off x="4572000" y="1466350"/>
            <a:ext cx="4315874" cy="3279474"/>
          </a:xfrm>
          <a:prstGeom prst="rect">
            <a:avLst/>
          </a:prstGeom>
          <a:noFill/>
          <a:ln>
            <a:noFill/>
          </a:ln>
        </p:spPr>
      </p:pic>
      <p:sp>
        <p:nvSpPr>
          <p:cNvPr id="605" name="Google Shape;605;p76"/>
          <p:cNvSpPr txBox="1"/>
          <p:nvPr/>
        </p:nvSpPr>
        <p:spPr>
          <a:xfrm>
            <a:off x="319850" y="527325"/>
            <a:ext cx="3950700" cy="484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REAL NEWS</a:t>
            </a:r>
            <a:endParaRPr b="1" sz="2400">
              <a:latin typeface="Amatic SC"/>
              <a:ea typeface="Amatic SC"/>
              <a:cs typeface="Amatic SC"/>
              <a:sym typeface="Amatic SC"/>
            </a:endParaRPr>
          </a:p>
        </p:txBody>
      </p:sp>
      <p:sp>
        <p:nvSpPr>
          <p:cNvPr id="606" name="Google Shape;606;p76"/>
          <p:cNvSpPr txBox="1"/>
          <p:nvPr/>
        </p:nvSpPr>
        <p:spPr>
          <a:xfrm>
            <a:off x="4607525" y="488475"/>
            <a:ext cx="4089000" cy="5619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Amatic SC"/>
                <a:ea typeface="Amatic SC"/>
                <a:cs typeface="Amatic SC"/>
                <a:sym typeface="Amatic SC"/>
              </a:rPr>
              <a:t>FAKE NEWS</a:t>
            </a:r>
            <a:endParaRPr b="1" sz="2700">
              <a:latin typeface="Amatic SC"/>
              <a:ea typeface="Amatic SC"/>
              <a:cs typeface="Amatic SC"/>
              <a:sym typeface="Amatic SC"/>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7"/>
          <p:cNvSpPr txBox="1"/>
          <p:nvPr/>
        </p:nvSpPr>
        <p:spPr>
          <a:xfrm>
            <a:off x="404250" y="430050"/>
            <a:ext cx="8248500" cy="432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FFFF00"/>
                </a:solidFill>
                <a:latin typeface="Amatic SC"/>
                <a:ea typeface="Amatic SC"/>
                <a:cs typeface="Amatic SC"/>
                <a:sym typeface="Amatic SC"/>
              </a:rPr>
              <a:t># length of maximum document (News) will be needed to create word embeddings</a:t>
            </a:r>
            <a:endParaRPr b="1" sz="17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00"/>
                </a:solidFill>
                <a:latin typeface="Amatic SC"/>
                <a:ea typeface="Amatic SC"/>
                <a:cs typeface="Amatic SC"/>
                <a:sym typeface="Amatic SC"/>
              </a:rPr>
              <a:t># to obtain the maximum length of the words</a:t>
            </a:r>
            <a:endParaRPr b="1" sz="17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maxlen = -1</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for doc in df.clean_joined:</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    tokens = nltk.word_tokenize(doc) # nltk.word_tokenise divides each of the words into tokens- to get unique words</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    if(maxlen&lt;len(tokens)):</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        maxlen = len(tokens)</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print("The maximum number of words in any document is =", maxlen)</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00"/>
                </a:solidFill>
                <a:latin typeface="Amatic SC"/>
                <a:ea typeface="Amatic SC"/>
                <a:cs typeface="Amatic SC"/>
                <a:sym typeface="Amatic SC"/>
              </a:rPr>
              <a:t>#visualize the distribution of number of words in a text</a:t>
            </a:r>
            <a:endParaRPr b="1" sz="17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00"/>
                </a:solidFill>
                <a:latin typeface="Amatic SC"/>
                <a:ea typeface="Amatic SC"/>
                <a:cs typeface="Amatic SC"/>
                <a:sym typeface="Amatic SC"/>
              </a:rPr>
              <a:t>#to get a dynamic visualization</a:t>
            </a:r>
            <a:endParaRPr b="1" sz="17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import plotly.express as px</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fig = px.histogram(x = [len(nltk.word_tokenize(x)) for x in df.clean_joined], nbins = 100)</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fig.show()</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9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1900">
              <a:solidFill>
                <a:srgbClr val="FFFFFF"/>
              </a:solidFill>
              <a:latin typeface="Amatic SC"/>
              <a:ea typeface="Amatic SC"/>
              <a:cs typeface="Amatic SC"/>
              <a:sym typeface="Amatic S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8"/>
          <p:cNvSpPr txBox="1"/>
          <p:nvPr/>
        </p:nvSpPr>
        <p:spPr>
          <a:xfrm>
            <a:off x="1761150" y="548175"/>
            <a:ext cx="56451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617" name="Google Shape;617;p78"/>
          <p:cNvSpPr txBox="1"/>
          <p:nvPr/>
        </p:nvSpPr>
        <p:spPr>
          <a:xfrm>
            <a:off x="279600" y="74575"/>
            <a:ext cx="8584800" cy="1358100"/>
          </a:xfrm>
          <a:prstGeom prst="rect">
            <a:avLst/>
          </a:prstGeom>
          <a:gradFill>
            <a:gsLst>
              <a:gs pos="0">
                <a:srgbClr val="FDECDB"/>
              </a:gs>
              <a:gs pos="100000">
                <a:srgbClr val="F0A96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1F1F1F"/>
                </a:solidFill>
                <a:latin typeface="Amatic SC"/>
                <a:ea typeface="Amatic SC"/>
                <a:cs typeface="Amatic SC"/>
                <a:sym typeface="Amatic SC"/>
              </a:rPr>
              <a:t>TASK#6 : Prepare the data by performing tokenization and padding</a:t>
            </a:r>
            <a:endParaRPr sz="4800">
              <a:latin typeface="Amatic SC"/>
              <a:ea typeface="Amatic SC"/>
              <a:cs typeface="Amatic SC"/>
              <a:sym typeface="Amatic SC"/>
            </a:endParaRPr>
          </a:p>
        </p:txBody>
      </p:sp>
      <p:sp>
        <p:nvSpPr>
          <p:cNvPr id="618" name="Google Shape;618;p78"/>
          <p:cNvSpPr txBox="1"/>
          <p:nvPr/>
        </p:nvSpPr>
        <p:spPr>
          <a:xfrm>
            <a:off x="418200" y="1665738"/>
            <a:ext cx="8331000" cy="16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00"/>
                </a:solidFill>
                <a:latin typeface="Amatic SC"/>
                <a:ea typeface="Amatic SC"/>
                <a:cs typeface="Amatic SC"/>
                <a:sym typeface="Amatic SC"/>
              </a:rPr>
              <a:t>#split data into test and train</a:t>
            </a:r>
            <a:endParaRPr b="1" sz="23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2300">
                <a:solidFill>
                  <a:srgbClr val="FFFF00"/>
                </a:solidFill>
                <a:latin typeface="Amatic SC"/>
                <a:ea typeface="Amatic SC"/>
                <a:cs typeface="Amatic SC"/>
                <a:sym typeface="Amatic SC"/>
              </a:rPr>
              <a:t>#x = df.COMBINED (input to model)</a:t>
            </a:r>
            <a:endParaRPr b="1" sz="23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2300">
                <a:solidFill>
                  <a:srgbClr val="FFFF00"/>
                </a:solidFill>
                <a:latin typeface="Amatic SC"/>
                <a:ea typeface="Amatic SC"/>
                <a:cs typeface="Amatic SC"/>
                <a:sym typeface="Amatic SC"/>
              </a:rPr>
              <a:t>#y = df.isfake (output to model-target)</a:t>
            </a:r>
            <a:endParaRPr b="1" sz="23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2300">
                <a:solidFill>
                  <a:srgbClr val="FFFF00"/>
                </a:solidFill>
                <a:latin typeface="Amatic SC"/>
                <a:ea typeface="Amatic SC"/>
                <a:cs typeface="Amatic SC"/>
                <a:sym typeface="Amatic SC"/>
              </a:rPr>
              <a:t># test_size = 0.2 means 20% data used for testing and 80% for training</a:t>
            </a:r>
            <a:endParaRPr b="1" sz="23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2300">
                <a:solidFill>
                  <a:srgbClr val="FFFF00"/>
                </a:solidFill>
                <a:latin typeface="Amatic SC"/>
                <a:ea typeface="Amatic SC"/>
                <a:cs typeface="Amatic SC"/>
                <a:sym typeface="Amatic SC"/>
              </a:rPr>
              <a:t>#while training any ML model, the model should generalize and not memorize</a:t>
            </a:r>
            <a:endParaRPr>
              <a:solidFill>
                <a:srgbClr val="FFFF00"/>
              </a:solidFill>
              <a:latin typeface="Source Code Pro"/>
              <a:ea typeface="Source Code Pro"/>
              <a:cs typeface="Source Code Pro"/>
              <a:sym typeface="Source Code Pro"/>
            </a:endParaRPr>
          </a:p>
        </p:txBody>
      </p:sp>
      <p:pic>
        <p:nvPicPr>
          <p:cNvPr id="619" name="Google Shape;619;p78"/>
          <p:cNvPicPr preferRelativeResize="0"/>
          <p:nvPr/>
        </p:nvPicPr>
        <p:blipFill rotWithShape="1">
          <a:blip r:embed="rId3">
            <a:alphaModFix/>
          </a:blip>
          <a:srcRect b="26346" l="8892" r="0" t="0"/>
          <a:stretch/>
        </p:blipFill>
        <p:spPr>
          <a:xfrm>
            <a:off x="418162" y="3436075"/>
            <a:ext cx="8331076" cy="739900"/>
          </a:xfrm>
          <a:prstGeom prst="rect">
            <a:avLst/>
          </a:prstGeom>
          <a:noFill/>
          <a:ln>
            <a:noFill/>
          </a:ln>
        </p:spPr>
      </p:pic>
      <p:pic>
        <p:nvPicPr>
          <p:cNvPr id="620" name="Google Shape;620;p78"/>
          <p:cNvPicPr preferRelativeResize="0"/>
          <p:nvPr/>
        </p:nvPicPr>
        <p:blipFill rotWithShape="1">
          <a:blip r:embed="rId4">
            <a:alphaModFix/>
          </a:blip>
          <a:srcRect b="4944" l="2596" r="6295" t="71251"/>
          <a:stretch/>
        </p:blipFill>
        <p:spPr>
          <a:xfrm>
            <a:off x="406500" y="4672925"/>
            <a:ext cx="8331001" cy="361850"/>
          </a:xfrm>
          <a:prstGeom prst="rect">
            <a:avLst/>
          </a:prstGeom>
          <a:noFill/>
          <a:ln>
            <a:noFill/>
          </a:ln>
        </p:spPr>
      </p:pic>
      <p:sp>
        <p:nvSpPr>
          <p:cNvPr id="621" name="Google Shape;621;p78"/>
          <p:cNvSpPr txBox="1"/>
          <p:nvPr/>
        </p:nvSpPr>
        <p:spPr>
          <a:xfrm>
            <a:off x="418200" y="4175975"/>
            <a:ext cx="78690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FFFF"/>
                </a:solidFill>
                <a:latin typeface="Amatic SC"/>
                <a:ea typeface="Amatic SC"/>
                <a:cs typeface="Amatic SC"/>
                <a:sym typeface="Amatic SC"/>
              </a:rPr>
              <a:t>#using nltk library to perform tokenization</a:t>
            </a:r>
            <a:endParaRPr>
              <a:latin typeface="Source Code Pro"/>
              <a:ea typeface="Source Code Pro"/>
              <a:cs typeface="Source Code Pro"/>
              <a:sym typeface="Source Code Pr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9"/>
          <p:cNvSpPr txBox="1"/>
          <p:nvPr/>
        </p:nvSpPr>
        <p:spPr>
          <a:xfrm>
            <a:off x="406500" y="94150"/>
            <a:ext cx="83310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FF00"/>
                </a:solidFill>
                <a:latin typeface="Amatic SC"/>
                <a:ea typeface="Amatic SC"/>
                <a:cs typeface="Amatic SC"/>
                <a:sym typeface="Amatic SC"/>
              </a:rPr>
              <a:t>#Create a tokenizer to tokenize the words and create sequences of tokenized words</a:t>
            </a:r>
            <a:endParaRPr b="1" sz="2300">
              <a:solidFill>
                <a:srgbClr val="00FF00"/>
              </a:solidFill>
              <a:latin typeface="Amatic SC"/>
              <a:ea typeface="Amatic SC"/>
              <a:cs typeface="Amatic SC"/>
              <a:sym typeface="Amatic SC"/>
            </a:endParaRPr>
          </a:p>
          <a:p>
            <a:pPr indent="0" lvl="0" marL="0" rtl="0" algn="l">
              <a:spcBef>
                <a:spcPts val="0"/>
              </a:spcBef>
              <a:spcAft>
                <a:spcPts val="0"/>
              </a:spcAft>
              <a:buNone/>
            </a:pPr>
            <a:r>
              <a:t/>
            </a:r>
            <a:endParaRPr b="1" sz="23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23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2300">
              <a:solidFill>
                <a:srgbClr val="FFFFFF"/>
              </a:solidFill>
              <a:latin typeface="Amatic SC"/>
              <a:ea typeface="Amatic SC"/>
              <a:cs typeface="Amatic SC"/>
              <a:sym typeface="Amatic SC"/>
            </a:endParaRPr>
          </a:p>
        </p:txBody>
      </p:sp>
      <p:pic>
        <p:nvPicPr>
          <p:cNvPr id="627" name="Google Shape;627;p79"/>
          <p:cNvPicPr preferRelativeResize="0"/>
          <p:nvPr/>
        </p:nvPicPr>
        <p:blipFill rotWithShape="1">
          <a:blip r:embed="rId3">
            <a:alphaModFix/>
          </a:blip>
          <a:srcRect b="14818" l="0" r="8892" t="12754"/>
          <a:stretch/>
        </p:blipFill>
        <p:spPr>
          <a:xfrm>
            <a:off x="406450" y="774625"/>
            <a:ext cx="8331101" cy="978400"/>
          </a:xfrm>
          <a:prstGeom prst="rect">
            <a:avLst/>
          </a:prstGeom>
          <a:noFill/>
          <a:ln>
            <a:noFill/>
          </a:ln>
        </p:spPr>
      </p:pic>
      <p:pic>
        <p:nvPicPr>
          <p:cNvPr id="628" name="Google Shape;628;p79"/>
          <p:cNvPicPr preferRelativeResize="0"/>
          <p:nvPr/>
        </p:nvPicPr>
        <p:blipFill>
          <a:blip r:embed="rId4">
            <a:alphaModFix/>
          </a:blip>
          <a:stretch>
            <a:fillRect/>
          </a:stretch>
        </p:blipFill>
        <p:spPr>
          <a:xfrm>
            <a:off x="406438" y="2148425"/>
            <a:ext cx="5800725" cy="2705100"/>
          </a:xfrm>
          <a:prstGeom prst="rect">
            <a:avLst/>
          </a:prstGeom>
          <a:noFill/>
          <a:ln>
            <a:noFill/>
          </a:ln>
        </p:spPr>
      </p:pic>
      <p:pic>
        <p:nvPicPr>
          <p:cNvPr id="629" name="Google Shape;629;p79"/>
          <p:cNvPicPr preferRelativeResize="0"/>
          <p:nvPr/>
        </p:nvPicPr>
        <p:blipFill rotWithShape="1">
          <a:blip r:embed="rId5">
            <a:alphaModFix/>
          </a:blip>
          <a:srcRect b="0" l="0" r="-17426" t="0"/>
          <a:stretch/>
        </p:blipFill>
        <p:spPr>
          <a:xfrm>
            <a:off x="6718950" y="2537750"/>
            <a:ext cx="2425050" cy="1926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0"/>
          <p:cNvSpPr txBox="1"/>
          <p:nvPr/>
        </p:nvSpPr>
        <p:spPr>
          <a:xfrm>
            <a:off x="1341000" y="2010263"/>
            <a:ext cx="6462000" cy="4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00FFFF"/>
                </a:solidFill>
                <a:latin typeface="Amatic SC"/>
                <a:ea typeface="Amatic SC"/>
                <a:cs typeface="Amatic SC"/>
                <a:sym typeface="Amatic SC"/>
              </a:rPr>
              <a:t>#ensure that all the various news data samples have the same length</a:t>
            </a:r>
            <a:endParaRPr>
              <a:latin typeface="Source Code Pro"/>
              <a:ea typeface="Source Code Pro"/>
              <a:cs typeface="Source Code Pro"/>
              <a:sym typeface="Source Code Pro"/>
            </a:endParaRPr>
          </a:p>
        </p:txBody>
      </p:sp>
      <p:pic>
        <p:nvPicPr>
          <p:cNvPr id="635" name="Google Shape;635;p80"/>
          <p:cNvPicPr preferRelativeResize="0"/>
          <p:nvPr/>
        </p:nvPicPr>
        <p:blipFill>
          <a:blip r:embed="rId3">
            <a:alphaModFix/>
          </a:blip>
          <a:stretch>
            <a:fillRect/>
          </a:stretch>
        </p:blipFill>
        <p:spPr>
          <a:xfrm>
            <a:off x="152400" y="2571750"/>
            <a:ext cx="8839202" cy="2339947"/>
          </a:xfrm>
          <a:prstGeom prst="rect">
            <a:avLst/>
          </a:prstGeom>
          <a:noFill/>
          <a:ln>
            <a:noFill/>
          </a:ln>
        </p:spPr>
      </p:pic>
      <p:pic>
        <p:nvPicPr>
          <p:cNvPr id="636" name="Google Shape;636;p80"/>
          <p:cNvPicPr preferRelativeResize="0"/>
          <p:nvPr/>
        </p:nvPicPr>
        <p:blipFill rotWithShape="1">
          <a:blip r:embed="rId4">
            <a:alphaModFix/>
          </a:blip>
          <a:srcRect b="49772" l="0" r="0" t="-6681"/>
          <a:stretch/>
        </p:blipFill>
        <p:spPr>
          <a:xfrm>
            <a:off x="1568150" y="0"/>
            <a:ext cx="6007700" cy="1777275"/>
          </a:xfrm>
          <a:prstGeom prst="rect">
            <a:avLst/>
          </a:prstGeom>
          <a:noFill/>
          <a:ln>
            <a:noFill/>
          </a:ln>
        </p:spPr>
      </p:pic>
      <p:pic>
        <p:nvPicPr>
          <p:cNvPr id="637" name="Google Shape;637;p80"/>
          <p:cNvPicPr preferRelativeResize="0"/>
          <p:nvPr/>
        </p:nvPicPr>
        <p:blipFill rotWithShape="1">
          <a:blip r:embed="rId4">
            <a:alphaModFix/>
          </a:blip>
          <a:srcRect b="0" l="0" r="0" t="95012"/>
          <a:stretch/>
        </p:blipFill>
        <p:spPr>
          <a:xfrm>
            <a:off x="1568150" y="1777265"/>
            <a:ext cx="6007700" cy="14932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txBox="1"/>
          <p:nvPr/>
        </p:nvSpPr>
        <p:spPr>
          <a:xfrm>
            <a:off x="491700" y="104850"/>
            <a:ext cx="8160600" cy="5025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layfair Display"/>
                <a:ea typeface="Playfair Display"/>
                <a:cs typeface="Playfair Display"/>
                <a:sym typeface="Playfair Display"/>
              </a:rPr>
              <a:t>Task: Build and train embedding layer</a:t>
            </a:r>
            <a:endParaRPr sz="2400">
              <a:latin typeface="Playfair Display"/>
              <a:ea typeface="Playfair Display"/>
              <a:cs typeface="Playfair Display"/>
              <a:sym typeface="Playfair Display"/>
            </a:endParaRPr>
          </a:p>
        </p:txBody>
      </p:sp>
      <p:pic>
        <p:nvPicPr>
          <p:cNvPr id="643" name="Google Shape;643;p81"/>
          <p:cNvPicPr preferRelativeResize="0"/>
          <p:nvPr/>
        </p:nvPicPr>
        <p:blipFill rotWithShape="1">
          <a:blip r:embed="rId3">
            <a:alphaModFix/>
          </a:blip>
          <a:srcRect b="50420" l="1101" r="1413" t="2383"/>
          <a:stretch/>
        </p:blipFill>
        <p:spPr>
          <a:xfrm>
            <a:off x="73325" y="680575"/>
            <a:ext cx="5028274" cy="2780575"/>
          </a:xfrm>
          <a:prstGeom prst="rect">
            <a:avLst/>
          </a:prstGeom>
          <a:noFill/>
          <a:ln>
            <a:noFill/>
          </a:ln>
        </p:spPr>
      </p:pic>
      <p:pic>
        <p:nvPicPr>
          <p:cNvPr id="644" name="Google Shape;644;p81"/>
          <p:cNvPicPr preferRelativeResize="0"/>
          <p:nvPr/>
        </p:nvPicPr>
        <p:blipFill rotWithShape="1">
          <a:blip r:embed="rId3">
            <a:alphaModFix/>
          </a:blip>
          <a:srcRect b="0" l="0" r="13088" t="51409"/>
          <a:stretch/>
        </p:blipFill>
        <p:spPr>
          <a:xfrm>
            <a:off x="5174925" y="680575"/>
            <a:ext cx="3886425" cy="2780575"/>
          </a:xfrm>
          <a:prstGeom prst="rect">
            <a:avLst/>
          </a:prstGeom>
          <a:noFill/>
          <a:ln>
            <a:noFill/>
          </a:ln>
        </p:spPr>
      </p:pic>
      <p:pic>
        <p:nvPicPr>
          <p:cNvPr id="645" name="Google Shape;645;p81"/>
          <p:cNvPicPr preferRelativeResize="0"/>
          <p:nvPr/>
        </p:nvPicPr>
        <p:blipFill rotWithShape="1">
          <a:blip r:embed="rId4">
            <a:alphaModFix/>
          </a:blip>
          <a:srcRect b="62602" l="18059" r="63893" t="24346"/>
          <a:stretch/>
        </p:blipFill>
        <p:spPr>
          <a:xfrm>
            <a:off x="73325" y="3738625"/>
            <a:ext cx="1906553" cy="985851"/>
          </a:xfrm>
          <a:prstGeom prst="rect">
            <a:avLst/>
          </a:prstGeom>
          <a:noFill/>
          <a:ln>
            <a:noFill/>
          </a:ln>
        </p:spPr>
      </p:pic>
      <p:pic>
        <p:nvPicPr>
          <p:cNvPr id="646" name="Google Shape;646;p81"/>
          <p:cNvPicPr preferRelativeResize="0"/>
          <p:nvPr/>
        </p:nvPicPr>
        <p:blipFill rotWithShape="1">
          <a:blip r:embed="rId4">
            <a:alphaModFix/>
          </a:blip>
          <a:srcRect b="42823" l="18062" r="12756" t="37208"/>
          <a:stretch/>
        </p:blipFill>
        <p:spPr>
          <a:xfrm>
            <a:off x="2023800" y="3534373"/>
            <a:ext cx="7037554" cy="1535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nvSpPr>
        <p:spPr>
          <a:xfrm>
            <a:off x="221675" y="1540625"/>
            <a:ext cx="6036000" cy="3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FE2F3"/>
                </a:solidFill>
                <a:latin typeface="Lora"/>
                <a:ea typeface="Lora"/>
                <a:cs typeface="Lora"/>
                <a:sym typeface="Lora"/>
              </a:rPr>
              <a:t>Some already existing apps and their limitations:</a:t>
            </a:r>
            <a:endParaRPr sz="1600">
              <a:solidFill>
                <a:srgbClr val="CFE2F3"/>
              </a:solidFill>
              <a:latin typeface="Lora"/>
              <a:ea typeface="Lora"/>
              <a:cs typeface="Lora"/>
              <a:sym typeface="Lora"/>
            </a:endParaRPr>
          </a:p>
          <a:p>
            <a:pPr indent="0" lvl="0" marL="0" rtl="0" algn="l">
              <a:spcBef>
                <a:spcPts val="0"/>
              </a:spcBef>
              <a:spcAft>
                <a:spcPts val="0"/>
              </a:spcAft>
              <a:buNone/>
            </a:pPr>
            <a:r>
              <a:t/>
            </a:r>
            <a:endParaRPr sz="1600">
              <a:solidFill>
                <a:srgbClr val="CFE2F3"/>
              </a:solidFill>
              <a:latin typeface="Lora"/>
              <a:ea typeface="Lora"/>
              <a:cs typeface="Lora"/>
              <a:sym typeface="Lora"/>
            </a:endParaRPr>
          </a:p>
          <a:p>
            <a:pPr indent="-330200" lvl="0" marL="457200" rtl="0" algn="l">
              <a:spcBef>
                <a:spcPts val="0"/>
              </a:spcBef>
              <a:spcAft>
                <a:spcPts val="0"/>
              </a:spcAft>
              <a:buClr>
                <a:srgbClr val="CFE2F3"/>
              </a:buClr>
              <a:buSzPts val="1600"/>
              <a:buFont typeface="Lora"/>
              <a:buAutoNum type="arabicPeriod"/>
            </a:pPr>
            <a:r>
              <a:rPr lang="en" sz="1600">
                <a:solidFill>
                  <a:srgbClr val="CFE2F3"/>
                </a:solidFill>
                <a:latin typeface="Lora"/>
                <a:ea typeface="Lora"/>
                <a:cs typeface="Lora"/>
                <a:sym typeface="Lora"/>
              </a:rPr>
              <a:t>Test news: Only functions when link is provided to it. Otherwise it says invalid for almost every news.</a:t>
            </a:r>
            <a:endParaRPr sz="1600">
              <a:solidFill>
                <a:srgbClr val="CFE2F3"/>
              </a:solidFill>
              <a:latin typeface="Lora"/>
              <a:ea typeface="Lora"/>
              <a:cs typeface="Lora"/>
              <a:sym typeface="Lora"/>
            </a:endParaRPr>
          </a:p>
          <a:p>
            <a:pPr indent="0" lvl="0" marL="457200" rtl="0" algn="l">
              <a:spcBef>
                <a:spcPts val="0"/>
              </a:spcBef>
              <a:spcAft>
                <a:spcPts val="0"/>
              </a:spcAft>
              <a:buNone/>
            </a:pPr>
            <a:r>
              <a:t/>
            </a:r>
            <a:endParaRPr sz="1600">
              <a:solidFill>
                <a:srgbClr val="CFE2F3"/>
              </a:solidFill>
              <a:latin typeface="Lora"/>
              <a:ea typeface="Lora"/>
              <a:cs typeface="Lora"/>
              <a:sym typeface="Lora"/>
            </a:endParaRPr>
          </a:p>
          <a:p>
            <a:pPr indent="-330200" lvl="0" marL="457200" rtl="0" algn="l">
              <a:spcBef>
                <a:spcPts val="0"/>
              </a:spcBef>
              <a:spcAft>
                <a:spcPts val="0"/>
              </a:spcAft>
              <a:buClr>
                <a:srgbClr val="CFE2F3"/>
              </a:buClr>
              <a:buSzPts val="1600"/>
              <a:buFont typeface="Lora"/>
              <a:buAutoNum type="arabicPeriod"/>
            </a:pPr>
            <a:r>
              <a:rPr lang="en" sz="1600">
                <a:solidFill>
                  <a:srgbClr val="CFE2F3"/>
                </a:solidFill>
                <a:latin typeface="Lora"/>
                <a:ea typeface="Lora"/>
                <a:cs typeface="Lora"/>
                <a:sym typeface="Lora"/>
              </a:rPr>
              <a:t>Fake finder: An AI fake news detection and </a:t>
            </a:r>
            <a:r>
              <a:rPr lang="en" sz="1600">
                <a:solidFill>
                  <a:srgbClr val="CFE2F3"/>
                </a:solidFill>
                <a:latin typeface="Lora"/>
                <a:ea typeface="Lora"/>
                <a:cs typeface="Lora"/>
                <a:sym typeface="Lora"/>
              </a:rPr>
              <a:t>filter</a:t>
            </a:r>
            <a:r>
              <a:rPr lang="en" sz="1600">
                <a:solidFill>
                  <a:srgbClr val="CFE2F3"/>
                </a:solidFill>
                <a:latin typeface="Lora"/>
                <a:ea typeface="Lora"/>
                <a:cs typeface="Lora"/>
                <a:sym typeface="Lora"/>
              </a:rPr>
              <a:t> that is developed by twitter and still being worked on. This AI however is centered only on one social media i.e twitter.</a:t>
            </a:r>
            <a:endParaRPr sz="1600">
              <a:solidFill>
                <a:srgbClr val="CFE2F3"/>
              </a:solidFill>
              <a:latin typeface="Lora"/>
              <a:ea typeface="Lora"/>
              <a:cs typeface="Lora"/>
              <a:sym typeface="Lora"/>
            </a:endParaRPr>
          </a:p>
          <a:p>
            <a:pPr indent="0" lvl="0" marL="457200" rtl="0" algn="l">
              <a:spcBef>
                <a:spcPts val="0"/>
              </a:spcBef>
              <a:spcAft>
                <a:spcPts val="0"/>
              </a:spcAft>
              <a:buNone/>
            </a:pPr>
            <a:r>
              <a:t/>
            </a:r>
            <a:endParaRPr sz="1600">
              <a:solidFill>
                <a:srgbClr val="CFE2F3"/>
              </a:solidFill>
              <a:latin typeface="Lora"/>
              <a:ea typeface="Lora"/>
              <a:cs typeface="Lora"/>
              <a:sym typeface="Lora"/>
            </a:endParaRPr>
          </a:p>
          <a:p>
            <a:pPr indent="-330200" lvl="0" marL="457200" rtl="0" algn="l">
              <a:spcBef>
                <a:spcPts val="0"/>
              </a:spcBef>
              <a:spcAft>
                <a:spcPts val="0"/>
              </a:spcAft>
              <a:buClr>
                <a:srgbClr val="CFE2F3"/>
              </a:buClr>
              <a:buSzPts val="1600"/>
              <a:buFont typeface="Lora"/>
              <a:buAutoNum type="arabicPeriod"/>
            </a:pPr>
            <a:r>
              <a:rPr lang="en" sz="1600">
                <a:solidFill>
                  <a:srgbClr val="CFE2F3"/>
                </a:solidFill>
                <a:latin typeface="Lora"/>
                <a:ea typeface="Lora"/>
                <a:cs typeface="Lora"/>
                <a:sym typeface="Lora"/>
              </a:rPr>
              <a:t>Newscope: Was a famous app but was not completely AI based. Now due to their lack of funds they have disabled expert reviews and the app has lost </a:t>
            </a:r>
            <a:r>
              <a:rPr lang="en" sz="1600">
                <a:solidFill>
                  <a:srgbClr val="CFE2F3"/>
                </a:solidFill>
                <a:latin typeface="Lora"/>
                <a:ea typeface="Lora"/>
                <a:cs typeface="Lora"/>
                <a:sym typeface="Lora"/>
              </a:rPr>
              <a:t>its</a:t>
            </a:r>
            <a:r>
              <a:rPr lang="en" sz="1600">
                <a:solidFill>
                  <a:srgbClr val="CFE2F3"/>
                </a:solidFill>
                <a:latin typeface="Lora"/>
                <a:ea typeface="Lora"/>
                <a:cs typeface="Lora"/>
                <a:sym typeface="Lora"/>
              </a:rPr>
              <a:t> accuracy and become biased.</a:t>
            </a:r>
            <a:endParaRPr sz="1600">
              <a:solidFill>
                <a:srgbClr val="CFE2F3"/>
              </a:solidFill>
              <a:latin typeface="Lora"/>
              <a:ea typeface="Lora"/>
              <a:cs typeface="Lora"/>
              <a:sym typeface="Lora"/>
            </a:endParaRPr>
          </a:p>
        </p:txBody>
      </p:sp>
      <p:sp>
        <p:nvSpPr>
          <p:cNvPr id="106" name="Google Shape;106;p19"/>
          <p:cNvSpPr/>
          <p:nvPr/>
        </p:nvSpPr>
        <p:spPr>
          <a:xfrm>
            <a:off x="-25" y="0"/>
            <a:ext cx="9144000" cy="131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nvSpPr>
        <p:spPr>
          <a:xfrm>
            <a:off x="221675" y="173525"/>
            <a:ext cx="8700600" cy="10038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EXISTING WORK &amp; LIMITATIONS</a:t>
            </a:r>
            <a:endParaRPr b="1" sz="6000">
              <a:latin typeface="Amatic SC"/>
              <a:ea typeface="Amatic SC"/>
              <a:cs typeface="Amatic SC"/>
              <a:sym typeface="Amatic SC"/>
            </a:endParaRPr>
          </a:p>
        </p:txBody>
      </p:sp>
      <p:pic>
        <p:nvPicPr>
          <p:cNvPr id="108" name="Google Shape;108;p19"/>
          <p:cNvPicPr preferRelativeResize="0"/>
          <p:nvPr/>
        </p:nvPicPr>
        <p:blipFill>
          <a:blip r:embed="rId3">
            <a:alphaModFix/>
          </a:blip>
          <a:stretch>
            <a:fillRect/>
          </a:stretch>
        </p:blipFill>
        <p:spPr>
          <a:xfrm>
            <a:off x="6287550" y="1466100"/>
            <a:ext cx="1690775" cy="1690775"/>
          </a:xfrm>
          <a:prstGeom prst="rect">
            <a:avLst/>
          </a:prstGeom>
          <a:noFill/>
          <a:ln>
            <a:noFill/>
          </a:ln>
        </p:spPr>
      </p:pic>
      <p:pic>
        <p:nvPicPr>
          <p:cNvPr id="109" name="Google Shape;109;p19"/>
          <p:cNvPicPr preferRelativeResize="0"/>
          <p:nvPr/>
        </p:nvPicPr>
        <p:blipFill>
          <a:blip r:embed="rId4">
            <a:alphaModFix/>
          </a:blip>
          <a:stretch>
            <a:fillRect/>
          </a:stretch>
        </p:blipFill>
        <p:spPr>
          <a:xfrm>
            <a:off x="7231500" y="3163950"/>
            <a:ext cx="1690775" cy="1690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82"/>
          <p:cNvPicPr preferRelativeResize="0"/>
          <p:nvPr/>
        </p:nvPicPr>
        <p:blipFill rotWithShape="1">
          <a:blip r:embed="rId3">
            <a:alphaModFix/>
          </a:blip>
          <a:srcRect b="-1303" l="-576" r="-586" t="-1303"/>
          <a:stretch/>
        </p:blipFill>
        <p:spPr>
          <a:xfrm>
            <a:off x="4797800" y="589413"/>
            <a:ext cx="4284501" cy="4554093"/>
          </a:xfrm>
          <a:prstGeom prst="rect">
            <a:avLst/>
          </a:prstGeom>
          <a:noFill/>
          <a:ln>
            <a:noFill/>
          </a:ln>
        </p:spPr>
      </p:pic>
      <p:pic>
        <p:nvPicPr>
          <p:cNvPr id="652" name="Google Shape;652;p82"/>
          <p:cNvPicPr preferRelativeResize="0"/>
          <p:nvPr/>
        </p:nvPicPr>
        <p:blipFill rotWithShape="1">
          <a:blip r:embed="rId4">
            <a:alphaModFix/>
          </a:blip>
          <a:srcRect b="9048" l="18311" r="45784" t="35712"/>
          <a:stretch/>
        </p:blipFill>
        <p:spPr>
          <a:xfrm>
            <a:off x="136175" y="654525"/>
            <a:ext cx="4494024" cy="4321377"/>
          </a:xfrm>
          <a:prstGeom prst="rect">
            <a:avLst/>
          </a:prstGeom>
          <a:noFill/>
          <a:ln>
            <a:noFill/>
          </a:ln>
        </p:spPr>
      </p:pic>
      <p:sp>
        <p:nvSpPr>
          <p:cNvPr id="653" name="Google Shape;653;p82"/>
          <p:cNvSpPr txBox="1"/>
          <p:nvPr/>
        </p:nvSpPr>
        <p:spPr>
          <a:xfrm>
            <a:off x="597100" y="83800"/>
            <a:ext cx="7825200" cy="505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Playfair Display"/>
                <a:ea typeface="Playfair Display"/>
                <a:cs typeface="Playfair Display"/>
                <a:sym typeface="Playfair Display"/>
              </a:rPr>
              <a:t>Task: Assess Trained Model Performance</a:t>
            </a:r>
            <a:endParaRPr sz="2500">
              <a:latin typeface="Playfair Display"/>
              <a:ea typeface="Playfair Display"/>
              <a:cs typeface="Playfair Display"/>
              <a:sym typeface="Playfair Displa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3"/>
          <p:cNvSpPr txBox="1"/>
          <p:nvPr/>
        </p:nvSpPr>
        <p:spPr>
          <a:xfrm>
            <a:off x="2857500" y="405450"/>
            <a:ext cx="3429000" cy="1135200"/>
          </a:xfrm>
          <a:prstGeom prst="rect">
            <a:avLst/>
          </a:prstGeom>
          <a:gradFill>
            <a:gsLst>
              <a:gs pos="0">
                <a:srgbClr val="D4E5F5"/>
              </a:gs>
              <a:gs pos="100000">
                <a:srgbClr val="70A4D5"/>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DEMO VIDEO</a:t>
            </a:r>
            <a:endParaRPr b="1" sz="6000">
              <a:latin typeface="Amatic SC"/>
              <a:ea typeface="Amatic SC"/>
              <a:cs typeface="Amatic SC"/>
              <a:sym typeface="Amatic SC"/>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4"/>
          <p:cNvPicPr preferRelativeResize="0"/>
          <p:nvPr/>
        </p:nvPicPr>
        <p:blipFill>
          <a:blip r:embed="rId3">
            <a:alphaModFix/>
          </a:blip>
          <a:stretch>
            <a:fillRect/>
          </a:stretch>
        </p:blipFill>
        <p:spPr>
          <a:xfrm>
            <a:off x="0" y="2813450"/>
            <a:ext cx="4391025" cy="1152625"/>
          </a:xfrm>
          <a:prstGeom prst="rect">
            <a:avLst/>
          </a:prstGeom>
          <a:noFill/>
          <a:ln>
            <a:noFill/>
          </a:ln>
        </p:spPr>
      </p:pic>
      <p:pic>
        <p:nvPicPr>
          <p:cNvPr id="664" name="Google Shape;664;p84"/>
          <p:cNvPicPr preferRelativeResize="0"/>
          <p:nvPr/>
        </p:nvPicPr>
        <p:blipFill>
          <a:blip r:embed="rId4">
            <a:alphaModFix/>
          </a:blip>
          <a:stretch>
            <a:fillRect/>
          </a:stretch>
        </p:blipFill>
        <p:spPr>
          <a:xfrm>
            <a:off x="4391025" y="223838"/>
            <a:ext cx="4752975" cy="4695825"/>
          </a:xfrm>
          <a:prstGeom prst="rect">
            <a:avLst/>
          </a:prstGeom>
          <a:noFill/>
          <a:ln>
            <a:noFill/>
          </a:ln>
        </p:spPr>
      </p:pic>
      <p:sp>
        <p:nvSpPr>
          <p:cNvPr id="665" name="Google Shape;665;p84"/>
          <p:cNvSpPr txBox="1"/>
          <p:nvPr/>
        </p:nvSpPr>
        <p:spPr>
          <a:xfrm>
            <a:off x="322225" y="1958150"/>
            <a:ext cx="34332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FE2F3"/>
                </a:solidFill>
                <a:latin typeface="Source Code Pro"/>
                <a:ea typeface="Source Code Pro"/>
                <a:cs typeface="Source Code Pro"/>
                <a:sym typeface="Source Code Pro"/>
              </a:rPr>
              <a:t># We plot the count plot for fake vs. real news</a:t>
            </a:r>
            <a:endParaRPr sz="1600">
              <a:solidFill>
                <a:srgbClr val="CFE2F3"/>
              </a:solidFill>
              <a:latin typeface="Source Code Pro"/>
              <a:ea typeface="Source Code Pro"/>
              <a:cs typeface="Source Code Pro"/>
              <a:sym typeface="Source Code Pro"/>
            </a:endParaRPr>
          </a:p>
        </p:txBody>
      </p:sp>
      <p:sp>
        <p:nvSpPr>
          <p:cNvPr id="666" name="Google Shape;666;p84"/>
          <p:cNvSpPr txBox="1"/>
          <p:nvPr/>
        </p:nvSpPr>
        <p:spPr>
          <a:xfrm>
            <a:off x="161125" y="223850"/>
            <a:ext cx="4089900" cy="855300"/>
          </a:xfrm>
          <a:prstGeom prst="rect">
            <a:avLst/>
          </a:prstGeom>
          <a:gradFill>
            <a:gsLst>
              <a:gs pos="0">
                <a:srgbClr val="FDECDB"/>
              </a:gs>
              <a:gs pos="100000">
                <a:srgbClr val="F0A963"/>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000">
                <a:latin typeface="Amatic SC"/>
                <a:ea typeface="Amatic SC"/>
                <a:cs typeface="Amatic SC"/>
                <a:sym typeface="Amatic SC"/>
              </a:rPr>
              <a:t>SNAPSHOT OF PROJECT</a:t>
            </a:r>
            <a:endParaRPr b="1" sz="5000">
              <a:latin typeface="Amatic SC"/>
              <a:ea typeface="Amatic SC"/>
              <a:cs typeface="Amatic SC"/>
              <a:sym typeface="Amatic S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5"/>
          <p:cNvSpPr txBox="1"/>
          <p:nvPr/>
        </p:nvSpPr>
        <p:spPr>
          <a:xfrm>
            <a:off x="2073450" y="1704900"/>
            <a:ext cx="4997100" cy="1733700"/>
          </a:xfrm>
          <a:prstGeom prst="rect">
            <a:avLst/>
          </a:prstGeom>
          <a:gradFill>
            <a:gsLst>
              <a:gs pos="0">
                <a:srgbClr val="F9DF8B"/>
              </a:gs>
              <a:gs pos="100000">
                <a:srgbClr val="ECBA16"/>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latin typeface="Amatic SC"/>
                <a:ea typeface="Amatic SC"/>
                <a:cs typeface="Amatic SC"/>
                <a:sym typeface="Amatic SC"/>
              </a:rPr>
              <a:t>FINAL REVIEW</a:t>
            </a:r>
            <a:endParaRPr b="1" sz="7200">
              <a:latin typeface="Amatic SC"/>
              <a:ea typeface="Amatic SC"/>
              <a:cs typeface="Amatic SC"/>
              <a:sym typeface="Amatic S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6"/>
          <p:cNvSpPr txBox="1"/>
          <p:nvPr/>
        </p:nvSpPr>
        <p:spPr>
          <a:xfrm>
            <a:off x="768425" y="103850"/>
            <a:ext cx="6530400" cy="1323900"/>
          </a:xfrm>
          <a:prstGeom prst="rect">
            <a:avLst/>
          </a:prstGeom>
          <a:gradFill>
            <a:gsLst>
              <a:gs pos="0">
                <a:srgbClr val="D4E5F5"/>
              </a:gs>
              <a:gs pos="100000">
                <a:srgbClr val="70A4D5"/>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700">
                <a:latin typeface="Amatic SC"/>
                <a:ea typeface="Amatic SC"/>
                <a:cs typeface="Amatic SC"/>
                <a:sym typeface="Amatic SC"/>
              </a:rPr>
              <a:t>testing</a:t>
            </a:r>
            <a:endParaRPr b="1" sz="7700">
              <a:latin typeface="Amatic SC"/>
              <a:ea typeface="Amatic SC"/>
              <a:cs typeface="Amatic SC"/>
              <a:sym typeface="Amatic SC"/>
            </a:endParaRPr>
          </a:p>
        </p:txBody>
      </p:sp>
      <p:sp>
        <p:nvSpPr>
          <p:cNvPr id="677" name="Google Shape;677;p86"/>
          <p:cNvSpPr txBox="1"/>
          <p:nvPr/>
        </p:nvSpPr>
        <p:spPr>
          <a:xfrm>
            <a:off x="643050" y="1427750"/>
            <a:ext cx="8056200" cy="12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ora"/>
                <a:ea typeface="Lora"/>
                <a:cs typeface="Lora"/>
                <a:sym typeface="Lora"/>
              </a:rPr>
              <a:t>We had divided the data into both training and testing data. Now we use this testing data to test our model and check whether the news is fake or real. </a:t>
            </a:r>
            <a:endParaRPr>
              <a:solidFill>
                <a:srgbClr val="FFFFFF"/>
              </a:solidFill>
              <a:latin typeface="Lora"/>
              <a:ea typeface="Lora"/>
              <a:cs typeface="Lora"/>
              <a:sym typeface="Lora"/>
            </a:endParaRPr>
          </a:p>
          <a:p>
            <a:pPr indent="0" lvl="0" marL="0" rtl="0" algn="l">
              <a:spcBef>
                <a:spcPts val="0"/>
              </a:spcBef>
              <a:spcAft>
                <a:spcPts val="0"/>
              </a:spcAft>
              <a:buNone/>
            </a:pPr>
            <a:r>
              <a:t/>
            </a:r>
            <a:endParaRPr>
              <a:solidFill>
                <a:srgbClr val="FFFFFF"/>
              </a:solidFill>
              <a:latin typeface="Lora"/>
              <a:ea typeface="Lora"/>
              <a:cs typeface="Lora"/>
              <a:sym typeface="Lora"/>
            </a:endParaRPr>
          </a:p>
          <a:p>
            <a:pPr indent="0" lvl="0" marL="0" rtl="0" algn="l">
              <a:spcBef>
                <a:spcPts val="0"/>
              </a:spcBef>
              <a:spcAft>
                <a:spcPts val="0"/>
              </a:spcAft>
              <a:buNone/>
            </a:pPr>
            <a:r>
              <a:rPr lang="en">
                <a:solidFill>
                  <a:srgbClr val="FFFFFF"/>
                </a:solidFill>
                <a:latin typeface="Lora"/>
                <a:ea typeface="Lora"/>
                <a:cs typeface="Lora"/>
                <a:sym typeface="Lora"/>
              </a:rPr>
              <a:t>Below given is a pie that determines the rightly classified data and wrongly classified data:</a:t>
            </a:r>
            <a:endParaRPr>
              <a:solidFill>
                <a:srgbClr val="FFFFFF"/>
              </a:solidFill>
              <a:latin typeface="Lora"/>
              <a:ea typeface="Lora"/>
              <a:cs typeface="Lora"/>
              <a:sym typeface="Lora"/>
            </a:endParaRPr>
          </a:p>
        </p:txBody>
      </p:sp>
      <p:pic>
        <p:nvPicPr>
          <p:cNvPr id="678" name="Google Shape;678;p86" title="Points scored"/>
          <p:cNvPicPr preferRelativeResize="0"/>
          <p:nvPr/>
        </p:nvPicPr>
        <p:blipFill>
          <a:blip r:embed="rId3">
            <a:alphaModFix/>
          </a:blip>
          <a:stretch>
            <a:fillRect/>
          </a:stretch>
        </p:blipFill>
        <p:spPr>
          <a:xfrm>
            <a:off x="2631025" y="2497235"/>
            <a:ext cx="4080250" cy="2527340"/>
          </a:xfrm>
          <a:prstGeom prst="rect">
            <a:avLst/>
          </a:prstGeom>
          <a:noFill/>
          <a:ln>
            <a:noFill/>
          </a:ln>
        </p:spPr>
      </p:pic>
      <p:pic>
        <p:nvPicPr>
          <p:cNvPr id="679" name="Google Shape;679;p86"/>
          <p:cNvPicPr preferRelativeResize="0"/>
          <p:nvPr/>
        </p:nvPicPr>
        <p:blipFill>
          <a:blip r:embed="rId4">
            <a:alphaModFix/>
          </a:blip>
          <a:stretch>
            <a:fillRect/>
          </a:stretch>
        </p:blipFill>
        <p:spPr>
          <a:xfrm>
            <a:off x="6484747" y="103847"/>
            <a:ext cx="1989475" cy="1323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7"/>
          <p:cNvSpPr txBox="1"/>
          <p:nvPr>
            <p:ph idx="4294967295" type="title"/>
          </p:nvPr>
        </p:nvSpPr>
        <p:spPr>
          <a:xfrm>
            <a:off x="191750" y="166625"/>
            <a:ext cx="6068400" cy="1367400"/>
          </a:xfrm>
          <a:prstGeom prst="rect">
            <a:avLst/>
          </a:prstGeom>
          <a:gradFill>
            <a:gsLst>
              <a:gs pos="0">
                <a:srgbClr val="F3F3F3"/>
              </a:gs>
              <a:gs pos="100000">
                <a:srgbClr val="B6D7A8"/>
              </a:gs>
            </a:gsLst>
            <a:lin ang="5400700"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sz="7700">
                <a:solidFill>
                  <a:srgbClr val="000000"/>
                </a:solidFill>
              </a:rPr>
              <a:t>Result &amp; discussion</a:t>
            </a:r>
            <a:endParaRPr sz="7700">
              <a:solidFill>
                <a:srgbClr val="000000"/>
              </a:solidFill>
            </a:endParaRPr>
          </a:p>
        </p:txBody>
      </p:sp>
      <p:pic>
        <p:nvPicPr>
          <p:cNvPr id="685" name="Google Shape;685;p87"/>
          <p:cNvPicPr preferRelativeResize="0"/>
          <p:nvPr/>
        </p:nvPicPr>
        <p:blipFill>
          <a:blip r:embed="rId3">
            <a:alphaModFix/>
          </a:blip>
          <a:stretch>
            <a:fillRect/>
          </a:stretch>
        </p:blipFill>
        <p:spPr>
          <a:xfrm>
            <a:off x="6260175" y="166625"/>
            <a:ext cx="2526651" cy="1367401"/>
          </a:xfrm>
          <a:prstGeom prst="rect">
            <a:avLst/>
          </a:prstGeom>
          <a:noFill/>
          <a:ln>
            <a:noFill/>
          </a:ln>
        </p:spPr>
      </p:pic>
      <p:sp>
        <p:nvSpPr>
          <p:cNvPr id="686" name="Google Shape;686;p87"/>
          <p:cNvSpPr txBox="1"/>
          <p:nvPr/>
        </p:nvSpPr>
        <p:spPr>
          <a:xfrm>
            <a:off x="191750" y="1911900"/>
            <a:ext cx="8683500" cy="1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Source Code Pro"/>
                <a:ea typeface="Source Code Pro"/>
                <a:cs typeface="Source Code Pro"/>
                <a:sym typeface="Source Code Pro"/>
              </a:rPr>
              <a:t>By building a Long-Short Term Memory machine learning model, we are able to achieve 99.7% accuracy in correctly detecting the fake and the real news test dataset.</a:t>
            </a:r>
            <a:endParaRPr sz="16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1600">
                <a:solidFill>
                  <a:srgbClr val="FFFFFF"/>
                </a:solidFill>
                <a:latin typeface="Source Code Pro"/>
                <a:ea typeface="Source Code Pro"/>
                <a:cs typeface="Source Code Pro"/>
                <a:sym typeface="Source Code Pro"/>
              </a:rPr>
              <a:t>The model takes text dataset files as input and gives the accuracy level as output. The confusion matrix displays the same.</a:t>
            </a:r>
            <a:endParaRPr sz="1600">
              <a:solidFill>
                <a:srgbClr val="FFFFFF"/>
              </a:solidFill>
              <a:latin typeface="Source Code Pro"/>
              <a:ea typeface="Source Code Pro"/>
              <a:cs typeface="Source Code Pro"/>
              <a:sym typeface="Source Code Pro"/>
            </a:endParaRPr>
          </a:p>
        </p:txBody>
      </p:sp>
      <p:pic>
        <p:nvPicPr>
          <p:cNvPr id="687" name="Google Shape;687;p87"/>
          <p:cNvPicPr preferRelativeResize="0"/>
          <p:nvPr/>
        </p:nvPicPr>
        <p:blipFill>
          <a:blip r:embed="rId4">
            <a:alphaModFix/>
          </a:blip>
          <a:stretch>
            <a:fillRect/>
          </a:stretch>
        </p:blipFill>
        <p:spPr>
          <a:xfrm>
            <a:off x="5929325" y="3411500"/>
            <a:ext cx="2857500" cy="1514475"/>
          </a:xfrm>
          <a:prstGeom prst="rect">
            <a:avLst/>
          </a:prstGeom>
          <a:noFill/>
          <a:ln>
            <a:noFill/>
          </a:ln>
        </p:spPr>
      </p:pic>
      <p:pic>
        <p:nvPicPr>
          <p:cNvPr id="688" name="Google Shape;688;p87"/>
          <p:cNvPicPr preferRelativeResize="0"/>
          <p:nvPr/>
        </p:nvPicPr>
        <p:blipFill>
          <a:blip r:embed="rId5">
            <a:alphaModFix/>
          </a:blip>
          <a:stretch>
            <a:fillRect/>
          </a:stretch>
        </p:blipFill>
        <p:spPr>
          <a:xfrm>
            <a:off x="191750" y="3411500"/>
            <a:ext cx="2247675" cy="1514475"/>
          </a:xfrm>
          <a:prstGeom prst="rect">
            <a:avLst/>
          </a:prstGeom>
          <a:noFill/>
          <a:ln>
            <a:noFill/>
          </a:ln>
        </p:spPr>
      </p:pic>
      <p:pic>
        <p:nvPicPr>
          <p:cNvPr id="689" name="Google Shape;689;p87"/>
          <p:cNvPicPr preferRelativeResize="0"/>
          <p:nvPr/>
        </p:nvPicPr>
        <p:blipFill>
          <a:blip r:embed="rId6">
            <a:alphaModFix/>
          </a:blip>
          <a:stretch>
            <a:fillRect/>
          </a:stretch>
        </p:blipFill>
        <p:spPr>
          <a:xfrm>
            <a:off x="2747650" y="3411500"/>
            <a:ext cx="3028950" cy="1514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8"/>
          <p:cNvSpPr txBox="1"/>
          <p:nvPr/>
        </p:nvSpPr>
        <p:spPr>
          <a:xfrm>
            <a:off x="2080200" y="177725"/>
            <a:ext cx="4983600" cy="1206000"/>
          </a:xfrm>
          <a:prstGeom prst="rect">
            <a:avLst/>
          </a:prstGeom>
          <a:gradFill>
            <a:gsLst>
              <a:gs pos="0">
                <a:srgbClr val="FFF6DB"/>
              </a:gs>
              <a:gs pos="50000">
                <a:srgbClr val="F9CB9C"/>
              </a:gs>
              <a:gs pos="100000">
                <a:srgbClr val="FAD25C"/>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latin typeface="Amatic SC"/>
                <a:ea typeface="Amatic SC"/>
                <a:cs typeface="Amatic SC"/>
                <a:sym typeface="Amatic SC"/>
              </a:rPr>
              <a:t>CONCLUSION</a:t>
            </a:r>
            <a:endParaRPr b="1" sz="7200">
              <a:latin typeface="Amatic SC"/>
              <a:ea typeface="Amatic SC"/>
              <a:cs typeface="Amatic SC"/>
              <a:sym typeface="Amatic SC"/>
            </a:endParaRPr>
          </a:p>
        </p:txBody>
      </p:sp>
      <p:sp>
        <p:nvSpPr>
          <p:cNvPr id="695" name="Google Shape;695;p88"/>
          <p:cNvSpPr txBox="1"/>
          <p:nvPr/>
        </p:nvSpPr>
        <p:spPr>
          <a:xfrm>
            <a:off x="237600" y="1663250"/>
            <a:ext cx="4137300" cy="3158700"/>
          </a:xfrm>
          <a:prstGeom prst="rect">
            <a:avLst/>
          </a:prstGeom>
          <a:gradFill>
            <a:gsLst>
              <a:gs pos="0">
                <a:srgbClr val="F3F3F3"/>
              </a:gs>
              <a:gs pos="100000">
                <a:srgbClr val="FFE599"/>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Source Code Pro"/>
                <a:ea typeface="Source Code Pro"/>
                <a:cs typeface="Source Code Pro"/>
                <a:sym typeface="Source Code Pro"/>
              </a:rPr>
              <a:t>We have successfully solved the fake news detection problem by developing a machine learning model using recurrent neural networks (RNN) and long-short term memory (LSTM) algorithms. Our model performs with improved accuracy than the existing ones. </a:t>
            </a:r>
            <a:endParaRPr b="1" sz="1800">
              <a:latin typeface="Source Code Pro"/>
              <a:ea typeface="Source Code Pro"/>
              <a:cs typeface="Source Code Pro"/>
              <a:sym typeface="Source Code Pro"/>
            </a:endParaRPr>
          </a:p>
        </p:txBody>
      </p:sp>
      <p:pic>
        <p:nvPicPr>
          <p:cNvPr id="696" name="Google Shape;696;p88"/>
          <p:cNvPicPr preferRelativeResize="0"/>
          <p:nvPr/>
        </p:nvPicPr>
        <p:blipFill rotWithShape="1">
          <a:blip r:embed="rId3">
            <a:alphaModFix/>
          </a:blip>
          <a:srcRect b="4287" l="0" r="0" t="4287"/>
          <a:stretch/>
        </p:blipFill>
        <p:spPr>
          <a:xfrm>
            <a:off x="5193175" y="1663250"/>
            <a:ext cx="3454975" cy="3158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9"/>
          <p:cNvSpPr txBox="1"/>
          <p:nvPr>
            <p:ph type="ctrTitle"/>
          </p:nvPr>
        </p:nvSpPr>
        <p:spPr>
          <a:xfrm>
            <a:off x="311700" y="392150"/>
            <a:ext cx="8520600" cy="2690400"/>
          </a:xfrm>
          <a:prstGeom prst="rect">
            <a:avLst/>
          </a:prstGeom>
          <a:gradFill>
            <a:gsLst>
              <a:gs pos="0">
                <a:srgbClr val="F2F2F2"/>
              </a:gs>
              <a:gs pos="100000">
                <a:srgbClr val="A6A6A6"/>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lang="en" sz="8500"/>
              <a:t>APP PROTOTYPE</a:t>
            </a:r>
            <a:endParaRPr sz="85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705" name="Shape 705"/>
        <p:cNvGrpSpPr/>
        <p:nvPr/>
      </p:nvGrpSpPr>
      <p:grpSpPr>
        <a:xfrm>
          <a:off x="0" y="0"/>
          <a:ext cx="0" cy="0"/>
          <a:chOff x="0" y="0"/>
          <a:chExt cx="0" cy="0"/>
        </a:xfrm>
      </p:grpSpPr>
      <p:pic>
        <p:nvPicPr>
          <p:cNvPr id="706" name="Google Shape;706;p90"/>
          <p:cNvPicPr preferRelativeResize="0"/>
          <p:nvPr/>
        </p:nvPicPr>
        <p:blipFill>
          <a:blip r:embed="rId3">
            <a:alphaModFix/>
          </a:blip>
          <a:stretch>
            <a:fillRect/>
          </a:stretch>
        </p:blipFill>
        <p:spPr>
          <a:xfrm>
            <a:off x="255450" y="414156"/>
            <a:ext cx="2210950" cy="4315194"/>
          </a:xfrm>
          <a:prstGeom prst="rect">
            <a:avLst/>
          </a:prstGeom>
          <a:noFill/>
          <a:ln cap="flat" cmpd="sng" w="9525">
            <a:solidFill>
              <a:srgbClr val="FFFFFF"/>
            </a:solidFill>
            <a:prstDash val="solid"/>
            <a:round/>
            <a:headEnd len="sm" w="sm" type="none"/>
            <a:tailEnd len="sm" w="sm" type="none"/>
          </a:ln>
        </p:spPr>
      </p:pic>
      <p:pic>
        <p:nvPicPr>
          <p:cNvPr id="707" name="Google Shape;707;p90"/>
          <p:cNvPicPr preferRelativeResize="0"/>
          <p:nvPr/>
        </p:nvPicPr>
        <p:blipFill>
          <a:blip r:embed="rId4">
            <a:alphaModFix/>
          </a:blip>
          <a:stretch>
            <a:fillRect/>
          </a:stretch>
        </p:blipFill>
        <p:spPr>
          <a:xfrm>
            <a:off x="3399875" y="435649"/>
            <a:ext cx="2210950" cy="4299501"/>
          </a:xfrm>
          <a:prstGeom prst="rect">
            <a:avLst/>
          </a:prstGeom>
          <a:noFill/>
          <a:ln cap="flat" cmpd="sng" w="9525">
            <a:solidFill>
              <a:srgbClr val="FFFFFF"/>
            </a:solidFill>
            <a:prstDash val="solid"/>
            <a:round/>
            <a:headEnd len="sm" w="sm" type="none"/>
            <a:tailEnd len="sm" w="sm" type="none"/>
          </a:ln>
        </p:spPr>
      </p:pic>
      <p:cxnSp>
        <p:nvCxnSpPr>
          <p:cNvPr id="708" name="Google Shape;708;p90"/>
          <p:cNvCxnSpPr/>
          <p:nvPr/>
        </p:nvCxnSpPr>
        <p:spPr>
          <a:xfrm>
            <a:off x="2533775" y="2585399"/>
            <a:ext cx="866100" cy="0"/>
          </a:xfrm>
          <a:prstGeom prst="straightConnector1">
            <a:avLst/>
          </a:prstGeom>
          <a:noFill/>
          <a:ln cap="flat" cmpd="sng" w="38100">
            <a:solidFill>
              <a:srgbClr val="FF0000"/>
            </a:solidFill>
            <a:prstDash val="solid"/>
            <a:round/>
            <a:headEnd len="med" w="med" type="none"/>
            <a:tailEnd len="med" w="med" type="stealth"/>
          </a:ln>
        </p:spPr>
      </p:cxnSp>
      <p:pic>
        <p:nvPicPr>
          <p:cNvPr id="709" name="Google Shape;709;p90"/>
          <p:cNvPicPr preferRelativeResize="0"/>
          <p:nvPr/>
        </p:nvPicPr>
        <p:blipFill>
          <a:blip r:embed="rId5">
            <a:alphaModFix/>
          </a:blip>
          <a:stretch>
            <a:fillRect/>
          </a:stretch>
        </p:blipFill>
        <p:spPr>
          <a:xfrm>
            <a:off x="6544300" y="399891"/>
            <a:ext cx="2210950" cy="4329458"/>
          </a:xfrm>
          <a:prstGeom prst="rect">
            <a:avLst/>
          </a:prstGeom>
          <a:noFill/>
          <a:ln cap="flat" cmpd="sng" w="9525">
            <a:solidFill>
              <a:srgbClr val="FFFFFF"/>
            </a:solidFill>
            <a:prstDash val="solid"/>
            <a:round/>
            <a:headEnd len="sm" w="sm" type="none"/>
            <a:tailEnd len="sm" w="sm" type="none"/>
          </a:ln>
        </p:spPr>
      </p:pic>
      <p:cxnSp>
        <p:nvCxnSpPr>
          <p:cNvPr id="710" name="Google Shape;710;p90"/>
          <p:cNvCxnSpPr/>
          <p:nvPr/>
        </p:nvCxnSpPr>
        <p:spPr>
          <a:xfrm>
            <a:off x="5657975" y="2585399"/>
            <a:ext cx="866100" cy="0"/>
          </a:xfrm>
          <a:prstGeom prst="straightConnector1">
            <a:avLst/>
          </a:prstGeom>
          <a:noFill/>
          <a:ln cap="flat" cmpd="sng" w="38100">
            <a:solidFill>
              <a:srgbClr val="FF0000"/>
            </a:solidFill>
            <a:prstDash val="solid"/>
            <a:round/>
            <a:headEnd len="med" w="med" type="none"/>
            <a:tailEnd len="med" w="med" type="stealth"/>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714" name="Shape 714"/>
        <p:cNvGrpSpPr/>
        <p:nvPr/>
      </p:nvGrpSpPr>
      <p:grpSpPr>
        <a:xfrm>
          <a:off x="0" y="0"/>
          <a:ext cx="0" cy="0"/>
          <a:chOff x="0" y="0"/>
          <a:chExt cx="0" cy="0"/>
        </a:xfrm>
      </p:grpSpPr>
      <p:pic>
        <p:nvPicPr>
          <p:cNvPr id="715" name="Google Shape;715;p91"/>
          <p:cNvPicPr preferRelativeResize="0"/>
          <p:nvPr/>
        </p:nvPicPr>
        <p:blipFill>
          <a:blip r:embed="rId3">
            <a:alphaModFix/>
          </a:blip>
          <a:stretch>
            <a:fillRect/>
          </a:stretch>
        </p:blipFill>
        <p:spPr>
          <a:xfrm>
            <a:off x="217950" y="332450"/>
            <a:ext cx="2255050" cy="4478600"/>
          </a:xfrm>
          <a:prstGeom prst="rect">
            <a:avLst/>
          </a:prstGeom>
          <a:noFill/>
          <a:ln cap="flat" cmpd="sng" w="9525">
            <a:solidFill>
              <a:srgbClr val="FFFFFF"/>
            </a:solidFill>
            <a:prstDash val="solid"/>
            <a:round/>
            <a:headEnd len="sm" w="sm" type="none"/>
            <a:tailEnd len="sm" w="sm" type="none"/>
          </a:ln>
        </p:spPr>
      </p:pic>
      <p:pic>
        <p:nvPicPr>
          <p:cNvPr id="716" name="Google Shape;716;p91"/>
          <p:cNvPicPr preferRelativeResize="0"/>
          <p:nvPr/>
        </p:nvPicPr>
        <p:blipFill>
          <a:blip r:embed="rId4">
            <a:alphaModFix/>
          </a:blip>
          <a:stretch>
            <a:fillRect/>
          </a:stretch>
        </p:blipFill>
        <p:spPr>
          <a:xfrm>
            <a:off x="3460650" y="359975"/>
            <a:ext cx="2229462" cy="4451075"/>
          </a:xfrm>
          <a:prstGeom prst="rect">
            <a:avLst/>
          </a:prstGeom>
          <a:noFill/>
          <a:ln cap="flat" cmpd="sng" w="9525">
            <a:solidFill>
              <a:srgbClr val="FFFFFF"/>
            </a:solidFill>
            <a:prstDash val="solid"/>
            <a:round/>
            <a:headEnd len="sm" w="sm" type="none"/>
            <a:tailEnd len="sm" w="sm" type="none"/>
          </a:ln>
        </p:spPr>
      </p:pic>
      <p:pic>
        <p:nvPicPr>
          <p:cNvPr id="717" name="Google Shape;717;p91"/>
          <p:cNvPicPr preferRelativeResize="0"/>
          <p:nvPr/>
        </p:nvPicPr>
        <p:blipFill rotWithShape="1">
          <a:blip r:embed="rId5">
            <a:alphaModFix/>
          </a:blip>
          <a:srcRect b="0" l="2818" r="0" t="0"/>
          <a:stretch/>
        </p:blipFill>
        <p:spPr>
          <a:xfrm>
            <a:off x="6644350" y="359975"/>
            <a:ext cx="2216125" cy="4420150"/>
          </a:xfrm>
          <a:prstGeom prst="rect">
            <a:avLst/>
          </a:prstGeom>
          <a:noFill/>
          <a:ln cap="flat" cmpd="sng" w="9525">
            <a:solidFill>
              <a:srgbClr val="FFFFFF"/>
            </a:solidFill>
            <a:prstDash val="solid"/>
            <a:round/>
            <a:headEnd len="sm" w="sm" type="none"/>
            <a:tailEnd len="sm" w="sm" type="none"/>
          </a:ln>
        </p:spPr>
      </p:pic>
      <p:cxnSp>
        <p:nvCxnSpPr>
          <p:cNvPr id="718" name="Google Shape;718;p91"/>
          <p:cNvCxnSpPr/>
          <p:nvPr/>
        </p:nvCxnSpPr>
        <p:spPr>
          <a:xfrm>
            <a:off x="2533775" y="2585399"/>
            <a:ext cx="866100" cy="0"/>
          </a:xfrm>
          <a:prstGeom prst="straightConnector1">
            <a:avLst/>
          </a:prstGeom>
          <a:noFill/>
          <a:ln cap="flat" cmpd="sng" w="38100">
            <a:solidFill>
              <a:srgbClr val="FF0000"/>
            </a:solidFill>
            <a:prstDash val="solid"/>
            <a:round/>
            <a:headEnd len="med" w="med" type="none"/>
            <a:tailEnd len="med" w="med" type="stealth"/>
          </a:ln>
        </p:spPr>
      </p:cxnSp>
      <p:cxnSp>
        <p:nvCxnSpPr>
          <p:cNvPr id="719" name="Google Shape;719;p91"/>
          <p:cNvCxnSpPr/>
          <p:nvPr/>
        </p:nvCxnSpPr>
        <p:spPr>
          <a:xfrm>
            <a:off x="5734175" y="2585399"/>
            <a:ext cx="866100" cy="0"/>
          </a:xfrm>
          <a:prstGeom prst="straightConnector1">
            <a:avLst/>
          </a:prstGeom>
          <a:noFill/>
          <a:ln cap="flat" cmpd="sng" w="38100">
            <a:solidFill>
              <a:srgbClr val="FF0000"/>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ctrTitle"/>
          </p:nvPr>
        </p:nvSpPr>
        <p:spPr>
          <a:xfrm>
            <a:off x="311700" y="392150"/>
            <a:ext cx="8520600" cy="2690400"/>
          </a:xfrm>
          <a:prstGeom prst="rect">
            <a:avLst/>
          </a:prstGeom>
          <a:solidFill>
            <a:srgbClr val="D9EAD3"/>
          </a:solidFill>
        </p:spPr>
        <p:txBody>
          <a:bodyPr anchorCtr="0" anchor="ctr" bIns="91425" lIns="91425" spcFirstLastPara="1" rIns="91425" wrap="square" tIns="91425">
            <a:noAutofit/>
          </a:bodyPr>
          <a:lstStyle/>
          <a:p>
            <a:pPr indent="0" lvl="0" marL="0" rtl="0" algn="l">
              <a:spcBef>
                <a:spcPts val="0"/>
              </a:spcBef>
              <a:spcAft>
                <a:spcPts val="0"/>
              </a:spcAft>
              <a:buNone/>
            </a:pPr>
            <a:r>
              <a:rPr lang="en"/>
              <a:t>PROPOSED WORK &amp; METHODOLOGIES</a:t>
            </a:r>
            <a:endParaRPr/>
          </a:p>
        </p:txBody>
      </p:sp>
      <p:sp>
        <p:nvSpPr>
          <p:cNvPr id="115" name="Google Shape;115;p20"/>
          <p:cNvSpPr txBox="1"/>
          <p:nvPr>
            <p:ph idx="4294967295" type="title"/>
          </p:nvPr>
        </p:nvSpPr>
        <p:spPr>
          <a:xfrm>
            <a:off x="391975" y="3655625"/>
            <a:ext cx="2208000" cy="12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rgbClr val="D9EAD3"/>
                </a:solidFill>
              </a:rPr>
              <a:t>Classification Models</a:t>
            </a:r>
            <a:endParaRPr sz="3800">
              <a:solidFill>
                <a:srgbClr val="D9EAD3"/>
              </a:solidFill>
            </a:endParaRPr>
          </a:p>
        </p:txBody>
      </p:sp>
      <p:sp>
        <p:nvSpPr>
          <p:cNvPr id="116" name="Google Shape;116;p20"/>
          <p:cNvSpPr txBox="1"/>
          <p:nvPr/>
        </p:nvSpPr>
        <p:spPr>
          <a:xfrm>
            <a:off x="4244125" y="3336050"/>
            <a:ext cx="4651500" cy="18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CFE2F3"/>
                </a:solidFill>
                <a:latin typeface="Lora"/>
                <a:ea typeface="Lora"/>
                <a:cs typeface="Lora"/>
                <a:sym typeface="Lora"/>
              </a:rPr>
              <a:t>Passive Aggressive</a:t>
            </a:r>
            <a:endParaRPr sz="2200">
              <a:solidFill>
                <a:srgbClr val="CFE2F3"/>
              </a:solidFill>
              <a:latin typeface="Lora"/>
              <a:ea typeface="Lora"/>
              <a:cs typeface="Lora"/>
              <a:sym typeface="Lora"/>
            </a:endParaRPr>
          </a:p>
          <a:p>
            <a:pPr indent="0" lvl="0" marL="0" rtl="0" algn="l">
              <a:spcBef>
                <a:spcPts val="0"/>
              </a:spcBef>
              <a:spcAft>
                <a:spcPts val="0"/>
              </a:spcAft>
              <a:buNone/>
            </a:pPr>
            <a:r>
              <a:rPr lang="en" sz="2200">
                <a:solidFill>
                  <a:srgbClr val="CFE2F3"/>
                </a:solidFill>
                <a:latin typeface="Lora"/>
                <a:ea typeface="Lora"/>
                <a:cs typeface="Lora"/>
                <a:sym typeface="Lora"/>
              </a:rPr>
              <a:t>Naive Bayes</a:t>
            </a:r>
            <a:endParaRPr sz="2200">
              <a:solidFill>
                <a:srgbClr val="CFE2F3"/>
              </a:solidFill>
              <a:latin typeface="Lora"/>
              <a:ea typeface="Lora"/>
              <a:cs typeface="Lora"/>
              <a:sym typeface="Lora"/>
            </a:endParaRPr>
          </a:p>
          <a:p>
            <a:pPr indent="0" lvl="0" marL="0" rtl="0" algn="l">
              <a:spcBef>
                <a:spcPts val="0"/>
              </a:spcBef>
              <a:spcAft>
                <a:spcPts val="0"/>
              </a:spcAft>
              <a:buNone/>
            </a:pPr>
            <a:r>
              <a:rPr lang="en" sz="2200">
                <a:solidFill>
                  <a:srgbClr val="CFE2F3"/>
                </a:solidFill>
                <a:latin typeface="Lora"/>
                <a:ea typeface="Lora"/>
                <a:cs typeface="Lora"/>
                <a:sym typeface="Lora"/>
              </a:rPr>
              <a:t>Support Vector Machine</a:t>
            </a:r>
            <a:endParaRPr sz="2200">
              <a:solidFill>
                <a:srgbClr val="CFE2F3"/>
              </a:solidFill>
              <a:latin typeface="Lora"/>
              <a:ea typeface="Lora"/>
              <a:cs typeface="Lora"/>
              <a:sym typeface="Lora"/>
            </a:endParaRPr>
          </a:p>
          <a:p>
            <a:pPr indent="0" lvl="0" marL="0" rtl="0" algn="l">
              <a:spcBef>
                <a:spcPts val="0"/>
              </a:spcBef>
              <a:spcAft>
                <a:spcPts val="0"/>
              </a:spcAft>
              <a:buNone/>
            </a:pPr>
            <a:r>
              <a:rPr lang="en" sz="2200">
                <a:solidFill>
                  <a:srgbClr val="CFE2F3"/>
                </a:solidFill>
                <a:latin typeface="Lora"/>
                <a:ea typeface="Lora"/>
                <a:cs typeface="Lora"/>
                <a:sym typeface="Lora"/>
              </a:rPr>
              <a:t>Neural Network</a:t>
            </a:r>
            <a:endParaRPr sz="2200">
              <a:solidFill>
                <a:srgbClr val="CFE2F3"/>
              </a:solidFill>
              <a:latin typeface="Lora"/>
              <a:ea typeface="Lora"/>
              <a:cs typeface="Lora"/>
              <a:sym typeface="Lora"/>
            </a:endParaRPr>
          </a:p>
          <a:p>
            <a:pPr indent="0" lvl="0" marL="0" rtl="0" algn="l">
              <a:spcBef>
                <a:spcPts val="0"/>
              </a:spcBef>
              <a:spcAft>
                <a:spcPts val="0"/>
              </a:spcAft>
              <a:buNone/>
            </a:pPr>
            <a:r>
              <a:rPr lang="en" sz="2200">
                <a:solidFill>
                  <a:srgbClr val="CFE2F3"/>
                </a:solidFill>
                <a:latin typeface="Lora"/>
                <a:ea typeface="Lora"/>
                <a:cs typeface="Lora"/>
                <a:sym typeface="Lora"/>
              </a:rPr>
              <a:t>Long Short Term Memory</a:t>
            </a:r>
            <a:endParaRPr sz="2200">
              <a:solidFill>
                <a:srgbClr val="CFE2F3"/>
              </a:solidFill>
              <a:latin typeface="Lora"/>
              <a:ea typeface="Lora"/>
              <a:cs typeface="Lora"/>
              <a:sym typeface="Lora"/>
            </a:endParaRPr>
          </a:p>
        </p:txBody>
      </p:sp>
      <p:sp>
        <p:nvSpPr>
          <p:cNvPr id="117" name="Google Shape;117;p20"/>
          <p:cNvSpPr txBox="1"/>
          <p:nvPr/>
        </p:nvSpPr>
        <p:spPr>
          <a:xfrm>
            <a:off x="2866888" y="3082550"/>
            <a:ext cx="1110300" cy="19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100">
                <a:solidFill>
                  <a:srgbClr val="CFE2F3"/>
                </a:solidFill>
                <a:latin typeface="Source Code Pro"/>
                <a:ea typeface="Source Code Pro"/>
                <a:cs typeface="Source Code Pro"/>
                <a:sym typeface="Source Code Pro"/>
              </a:rPr>
              <a:t>{</a:t>
            </a:r>
            <a:endParaRPr sz="13100">
              <a:solidFill>
                <a:srgbClr val="CFE2F3"/>
              </a:solidFill>
              <a:latin typeface="Source Code Pro"/>
              <a:ea typeface="Source Code Pro"/>
              <a:cs typeface="Source Code Pro"/>
              <a:sym typeface="Source Code Pro"/>
            </a:endParaRPr>
          </a:p>
        </p:txBody>
      </p:sp>
      <p:pic>
        <p:nvPicPr>
          <p:cNvPr id="118" name="Google Shape;118;p20"/>
          <p:cNvPicPr preferRelativeResize="0"/>
          <p:nvPr/>
        </p:nvPicPr>
        <p:blipFill rotWithShape="1">
          <a:blip r:embed="rId3">
            <a:alphaModFix/>
          </a:blip>
          <a:srcRect b="0" l="20594" r="18150" t="3707"/>
          <a:stretch/>
        </p:blipFill>
        <p:spPr>
          <a:xfrm>
            <a:off x="5628150" y="442000"/>
            <a:ext cx="3204150" cy="259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2"/>
          <p:cNvSpPr txBox="1"/>
          <p:nvPr>
            <p:ph type="ctrTitle"/>
          </p:nvPr>
        </p:nvSpPr>
        <p:spPr>
          <a:xfrm>
            <a:off x="311700" y="392150"/>
            <a:ext cx="8434200" cy="2690400"/>
          </a:xfrm>
          <a:prstGeom prst="rect">
            <a:avLst/>
          </a:prstGeom>
          <a:gradFill>
            <a:gsLst>
              <a:gs pos="0">
                <a:srgbClr val="DBD4EB"/>
              </a:gs>
              <a:gs pos="100000">
                <a:srgbClr val="9180BB"/>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1" type="body"/>
          </p:nvPr>
        </p:nvSpPr>
        <p:spPr>
          <a:xfrm>
            <a:off x="311700" y="2380076"/>
            <a:ext cx="8449200" cy="256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1"/>
                </a:solidFill>
              </a:rPr>
              <a:t>Passive Aggressive</a:t>
            </a:r>
            <a:r>
              <a:rPr lang="en">
                <a:solidFill>
                  <a:schemeClr val="lt1"/>
                </a:solidFill>
              </a:rPr>
              <a:t> </a:t>
            </a:r>
            <a:r>
              <a:rPr lang="en">
                <a:solidFill>
                  <a:schemeClr val="lt1"/>
                </a:solidFill>
              </a:rPr>
              <a:t>algorithms are online learning algorithms. Such an algorithm remains passive for a correct classification outcome, and turns aggressive in the event of a miscalculation, updating and adjusting. Unlike most other algorithms, it does not converge. Its purpose is to make updates that correct the loss, causing very little change in the norm of</a:t>
            </a:r>
            <a:r>
              <a:rPr lang="en"/>
              <a:t> </a:t>
            </a:r>
            <a:r>
              <a:rPr lang="en">
                <a:solidFill>
                  <a:schemeClr val="lt1"/>
                </a:solidFill>
              </a:rPr>
              <a:t>the weight vector.</a:t>
            </a:r>
            <a:endParaRPr>
              <a:solidFill>
                <a:schemeClr val="lt1"/>
              </a:solidFill>
            </a:endParaRPr>
          </a:p>
          <a:p>
            <a:pPr indent="0" lvl="0" marL="0" rtl="0" algn="just">
              <a:spcBef>
                <a:spcPts val="1600"/>
              </a:spcBef>
              <a:spcAft>
                <a:spcPts val="1600"/>
              </a:spcAft>
              <a:buNone/>
            </a:pPr>
            <a:r>
              <a:t/>
            </a:r>
            <a:endParaRPr>
              <a:solidFill>
                <a:schemeClr val="lt1"/>
              </a:solidFill>
            </a:endParaRPr>
          </a:p>
        </p:txBody>
      </p:sp>
      <p:sp>
        <p:nvSpPr>
          <p:cNvPr id="124" name="Google Shape;124;p21"/>
          <p:cNvSpPr txBox="1"/>
          <p:nvPr/>
        </p:nvSpPr>
        <p:spPr>
          <a:xfrm>
            <a:off x="347400" y="236523"/>
            <a:ext cx="8449200" cy="1951800"/>
          </a:xfrm>
          <a:prstGeom prst="rect">
            <a:avLst/>
          </a:prstGeom>
          <a:solidFill>
            <a:srgbClr val="FFE599"/>
          </a:solid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300">
                <a:solidFill>
                  <a:srgbClr val="FF0000"/>
                </a:solidFill>
                <a:highlight>
                  <a:srgbClr val="FFE599"/>
                </a:highlight>
                <a:latin typeface="Amatic SC"/>
                <a:ea typeface="Amatic SC"/>
                <a:cs typeface="Amatic SC"/>
                <a:sym typeface="Amatic SC"/>
              </a:rPr>
              <a:t>Passive_Aggressive_Classifier</a:t>
            </a:r>
            <a:endParaRPr b="1" sz="5100">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